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7" r:id="rId2"/>
    <p:sldId id="258" r:id="rId3"/>
    <p:sldId id="314" r:id="rId4"/>
    <p:sldId id="424" r:id="rId5"/>
    <p:sldId id="514" r:id="rId6"/>
    <p:sldId id="515" r:id="rId7"/>
    <p:sldId id="522" r:id="rId8"/>
    <p:sldId id="519" r:id="rId9"/>
    <p:sldId id="521" r:id="rId10"/>
    <p:sldId id="543" r:id="rId11"/>
    <p:sldId id="544" r:id="rId12"/>
    <p:sldId id="523" r:id="rId13"/>
    <p:sldId id="520" r:id="rId14"/>
    <p:sldId id="524" r:id="rId15"/>
    <p:sldId id="525" r:id="rId16"/>
    <p:sldId id="526" r:id="rId17"/>
    <p:sldId id="527" r:id="rId18"/>
    <p:sldId id="528" r:id="rId19"/>
    <p:sldId id="529" r:id="rId20"/>
    <p:sldId id="530" r:id="rId21"/>
    <p:sldId id="531" r:id="rId22"/>
    <p:sldId id="532" r:id="rId23"/>
    <p:sldId id="533" r:id="rId24"/>
    <p:sldId id="536" r:id="rId25"/>
    <p:sldId id="534" r:id="rId26"/>
    <p:sldId id="535" r:id="rId27"/>
    <p:sldId id="537" r:id="rId28"/>
    <p:sldId id="513" r:id="rId29"/>
    <p:sldId id="538" r:id="rId30"/>
    <p:sldId id="539" r:id="rId31"/>
    <p:sldId id="542" r:id="rId32"/>
    <p:sldId id="540" r:id="rId33"/>
    <p:sldId id="545" r:id="rId34"/>
    <p:sldId id="547" r:id="rId35"/>
    <p:sldId id="548" r:id="rId36"/>
    <p:sldId id="549" r:id="rId37"/>
    <p:sldId id="550" r:id="rId38"/>
    <p:sldId id="288" r:id="rId39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98"/>
    <p:restoredTop sz="90771"/>
  </p:normalViewPr>
  <p:slideViewPr>
    <p:cSldViewPr snapToGrid="0">
      <p:cViewPr varScale="1">
        <p:scale>
          <a:sx n="125" d="100"/>
          <a:sy n="125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E3A111-16CD-054A-A69D-E17F8E1C393F}" type="datetimeFigureOut">
              <a:rPr lang="en-VN" smtClean="0"/>
              <a:t>21/2/25</a:t>
            </a:fld>
            <a:endParaRPr lang="en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720C1C-6723-0B40-88B4-5934CC12DB2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120067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720C1C-6723-0B40-88B4-5934CC12DB24}" type="slidenum">
              <a:rPr lang="en-VN" smtClean="0"/>
              <a:t>1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49729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720C1C-6723-0B40-88B4-5934CC12DB24}" type="slidenum">
              <a:rPr lang="en-VN" smtClean="0"/>
              <a:t>2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71988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720C1C-6723-0B40-88B4-5934CC12DB24}" type="slidenum">
              <a:rPr lang="en-VN" smtClean="0"/>
              <a:t>10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74216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D4AAD6-D24F-4867-B31C-586842D2C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B3952D-64AA-DE1B-5FBD-79959EA758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ED7651-7AD3-99B2-46A2-0176DF0927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89BE0-C61A-601E-E703-BA6F51914A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720C1C-6723-0B40-88B4-5934CC12DB24}" type="slidenum">
              <a:rPr lang="en-VN" smtClean="0"/>
              <a:t>11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003126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720C1C-6723-0B40-88B4-5934CC12DB24}" type="slidenum">
              <a:rPr lang="en-VN" smtClean="0"/>
              <a:t>18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102136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720C1C-6723-0B40-88B4-5934CC12DB24}" type="slidenum">
              <a:rPr lang="en-VN" smtClean="0"/>
              <a:t>25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389715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A780F3-7E87-E18D-8705-06580A513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DB74AD-3239-E6FE-2F17-E435368092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B8EA11-FED2-8929-86DD-CF1F7B683A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D9033-7FDB-181B-A854-CA6E1B5073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720C1C-6723-0B40-88B4-5934CC12DB24}" type="slidenum">
              <a:rPr lang="en-VN" smtClean="0"/>
              <a:t>29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960195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DA1C7-7E47-5FF2-146A-E6EEE638F0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28F639-24B2-F91E-4E53-539F173CC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9838E-7C56-AF7E-7228-B157FC0CF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DA1A0-D1A5-CC22-7E9E-AE6BFF13A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29FA9-8FF4-A6B7-BB98-66B8E73AA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42013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BE902-5954-6854-6FA4-3F4686CEA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B1B9AD-3F8C-448A-044D-D280F46405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BB27D2-5816-03D8-2323-97AE2A828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147F7F-12BA-183E-A93F-F3D5A6EF5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B3045-0F53-32F0-6737-718EF260B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24777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34EED7-4CD0-07C1-A853-A18F980FE0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65536-49F2-0629-B970-CAD302CCEE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651EF-2C78-44C3-EA8C-A7B21FDC4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8C767-A8FB-C7C0-6A56-2D7D2821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A70CA-8F88-63E4-C086-0600AE28C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28420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AC97F-96FA-E9FA-0B5C-AE1E5FBF8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0CB36-2889-CDEE-E969-5FC9D39D7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BB81A-0CA4-B85A-9769-C3E086893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86A70-0292-7B11-5367-77C1E4CBF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C0C57-F37E-A4B5-88F5-D67C8103F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787512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EF791-BEF3-0D19-A579-661D6B568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EA4EE-409C-9151-EB8D-932481567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90569-9359-8AEB-D5CE-0438628CA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3FC95-BDE2-42FD-F73C-B26F4AAC6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4C91E-3630-BE1B-15CC-C72709B32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940805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40177-4248-0035-9EE8-975A53988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04886-EC7F-9705-9BB0-3330971818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FBF549-2A03-6615-B236-97FE1FA04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50FDC9-31C5-73D4-1787-1652B03CF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D98B7D-79CF-6F24-B1F5-3FF10396E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4CEFD0-20E4-EBB4-584A-421D4E240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146111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F170E-0C20-6B38-0F00-46287FEE1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F55BA-8F2C-2FC8-C2D8-B289C61B4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F6296-ED29-441A-63AE-672F0EFDD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16F3E9-5FC7-76E4-EF6F-7704A170F0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4EB95F-C4E2-A487-E080-BF8E1BC0F6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E831F3-8E91-D350-8F95-3DA2B8F9A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0E155D-31D9-60AE-AD53-D7075B2B0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F489AB-02DD-8CDB-8661-B5CA993FA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579205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E528D-D9DC-C20F-791F-49BBD51B3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4A9B10-2FEE-7C14-0DF9-1CFBA583A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B6B8BB-7D6A-F49F-A7F6-EC55FF504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100E7C-AEAB-7C0A-59EA-C5CFCDBA3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696938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74021E-5B5C-F0E3-B3A4-C18E28A4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528182-E3C6-637E-BAB9-5E5751CE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550FE-7068-B1ED-2E05-FFE9973F2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13395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3D865-41D0-2988-76AF-07F6D2C36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971D5-342B-C806-FFA9-10DFDF619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F1415-D711-30D7-85B0-55E33E9F51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AA76F-53C5-29FB-30B5-550EB01F7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1BF07-0F4A-4262-3843-864B5B1AB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3FFB7-D4EA-8D4E-BA44-03E88609F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145339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5FD91-947D-DE78-DBF9-A04D6FD7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8CB1B4-C2D7-62CE-8409-44A8282E66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4C7709-2EF3-EE17-FD7C-3A83904A8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09DC15-E810-5DA6-84AC-832C39DE7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665BA-FBF0-D104-3D34-1A6B78AF9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B5644-47BF-D1DC-8144-89DF7E40A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084369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5B2B0D-D852-B843-8A84-15682F45A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CD6C1-81C3-8CAF-38B0-542B66FA9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FCF85-C717-BB82-F52D-410C51004E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E7CEA-9AE3-704E-9E73-AA5BA0B72006}" type="datetimeFigureOut">
              <a:rPr lang="en-VN" smtClean="0"/>
              <a:t>21/2/25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6FD32-3641-9040-2B06-209F11AFC8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06071A-5804-3829-A311-D3D4D3DA7D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1F2ADE-40FB-5E4B-82EA-5BA4061C987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884624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vietnam.vn/" TargetMode="External"/><Relationship Id="rId2" Type="http://schemas.openxmlformats.org/officeDocument/2006/relationships/hyperlink" Target="https://www.matbao.net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inet.vn/" TargetMode="External"/><Relationship Id="rId4" Type="http://schemas.openxmlformats.org/officeDocument/2006/relationships/hyperlink" Target="https://nhanhoa.com/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A8FA615-2BED-7244-6B9E-C56100812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091" y="692781"/>
            <a:ext cx="3839818" cy="3839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3">
            <a:extLst>
              <a:ext uri="{FF2B5EF4-FFF2-40B4-BE49-F238E27FC236}">
                <a16:creationId xmlns:a16="http://schemas.microsoft.com/office/drawing/2014/main" id="{E823F182-6911-18FB-AC98-D84C658D04C0}"/>
              </a:ext>
            </a:extLst>
          </p:cNvPr>
          <p:cNvSpPr txBox="1">
            <a:spLocks/>
          </p:cNvSpPr>
          <p:nvPr/>
        </p:nvSpPr>
        <p:spPr>
          <a:xfrm>
            <a:off x="1308385" y="5684838"/>
            <a:ext cx="7498990" cy="6362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Montserrat Medium" pitchFamily="2" charset="77"/>
              </a:rPr>
              <a:t>Kiểm</a:t>
            </a:r>
            <a:r>
              <a:rPr lang="en-US" sz="2400" dirty="0">
                <a:latin typeface="Montserrat Medium" pitchFamily="2" charset="77"/>
              </a:rPr>
              <a:t> </a:t>
            </a:r>
            <a:r>
              <a:rPr lang="en-US" sz="2400" dirty="0" err="1">
                <a:latin typeface="Montserrat Medium" pitchFamily="2" charset="77"/>
              </a:rPr>
              <a:t>thử</a:t>
            </a:r>
            <a:r>
              <a:rPr lang="en-US" sz="2400" dirty="0">
                <a:latin typeface="Montserrat Medium" pitchFamily="2" charset="77"/>
              </a:rPr>
              <a:t> </a:t>
            </a:r>
            <a:r>
              <a:rPr lang="en-US" sz="2400" dirty="0" err="1">
                <a:latin typeface="Montserrat Medium" pitchFamily="2" charset="77"/>
              </a:rPr>
              <a:t>và</a:t>
            </a:r>
            <a:r>
              <a:rPr lang="en-US" sz="2400" dirty="0">
                <a:latin typeface="Montserrat Medium" pitchFamily="2" charset="77"/>
              </a:rPr>
              <a:t> public website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752F24E-FC48-9FA2-834A-79F122ECB54F}"/>
              </a:ext>
            </a:extLst>
          </p:cNvPr>
          <p:cNvSpPr txBox="1">
            <a:spLocks/>
          </p:cNvSpPr>
          <p:nvPr/>
        </p:nvSpPr>
        <p:spPr>
          <a:xfrm>
            <a:off x="1308385" y="4911701"/>
            <a:ext cx="9575230" cy="718994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err="1">
                <a:latin typeface="ZEE Display Medium" pitchFamily="2" charset="77"/>
              </a:rPr>
              <a:t>Bài</a:t>
            </a:r>
            <a:r>
              <a:rPr lang="en-US" sz="7200" dirty="0">
                <a:latin typeface="ZEE Display Medium" pitchFamily="2" charset="77"/>
              </a:rPr>
              <a:t> 8 (I) : </a:t>
            </a:r>
            <a:r>
              <a:rPr lang="en-US" sz="7200" dirty="0" err="1">
                <a:latin typeface="ZEE Display Medium" pitchFamily="2" charset="77"/>
              </a:rPr>
              <a:t>Triển</a:t>
            </a:r>
            <a:r>
              <a:rPr lang="en-US" sz="7200" dirty="0">
                <a:latin typeface="ZEE Display Medium" pitchFamily="2" charset="77"/>
              </a:rPr>
              <a:t> </a:t>
            </a:r>
            <a:r>
              <a:rPr lang="en-US" sz="7200" dirty="0" err="1">
                <a:latin typeface="ZEE Display Medium" pitchFamily="2" charset="77"/>
              </a:rPr>
              <a:t>khai</a:t>
            </a:r>
            <a:r>
              <a:rPr lang="en-US" sz="7200" dirty="0">
                <a:latin typeface="ZEE Display Medium" pitchFamily="2" charset="77"/>
              </a:rPr>
              <a:t> website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2F8587A-4E65-3918-7EE3-C3046B208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400" y="436225"/>
            <a:ext cx="2132430" cy="724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031D2FE-AA77-F0F2-7929-F1BC7A9DEF09}"/>
              </a:ext>
            </a:extLst>
          </p:cNvPr>
          <p:cNvSpPr/>
          <p:nvPr/>
        </p:nvSpPr>
        <p:spPr>
          <a:xfrm>
            <a:off x="973658" y="4895810"/>
            <a:ext cx="146125" cy="12679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515316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9E40F-52EB-A9ED-5BFD-20B6C5BE4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What Is GitHub? Definition, Uses, &amp; Getting Started">
            <a:extLst>
              <a:ext uri="{FF2B5EF4-FFF2-40B4-BE49-F238E27FC236}">
                <a16:creationId xmlns:a16="http://schemas.microsoft.com/office/drawing/2014/main" id="{42FB9CEA-E235-BB39-FB20-24450BA2BF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8" t="10904" r="22556" b="10211"/>
          <a:stretch/>
        </p:blipFill>
        <p:spPr bwMode="auto">
          <a:xfrm>
            <a:off x="613930" y="4166130"/>
            <a:ext cx="2156979" cy="2009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66C576-FE93-45B4-C715-147B2151E64C}"/>
              </a:ext>
            </a:extLst>
          </p:cNvPr>
          <p:cNvSpPr txBox="1">
            <a:spLocks/>
          </p:cNvSpPr>
          <p:nvPr/>
        </p:nvSpPr>
        <p:spPr>
          <a:xfrm>
            <a:off x="710911" y="443774"/>
            <a:ext cx="10300525" cy="93210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Tổng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quan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về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Github</a:t>
            </a:r>
            <a:endParaRPr lang="en-US" sz="5400" b="1" dirty="0">
              <a:solidFill>
                <a:schemeClr val="accent2"/>
              </a:solidFill>
              <a:latin typeface="ZEE Display Medium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69E67C-DA9A-84DE-514E-32FE361B7442}"/>
              </a:ext>
            </a:extLst>
          </p:cNvPr>
          <p:cNvSpPr txBox="1"/>
          <p:nvPr/>
        </p:nvSpPr>
        <p:spPr>
          <a:xfrm>
            <a:off x="2770909" y="1711683"/>
            <a:ext cx="824052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b="1" dirty="0"/>
              <a:t>Git là gì 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Git là một </a:t>
            </a:r>
            <a:r>
              <a:rPr lang="vi-VN" sz="2400" b="1" dirty="0"/>
              <a:t>hệ thống quản lý phiên bản phân tán (DVCS)</a:t>
            </a:r>
            <a:r>
              <a:rPr lang="vi-VN" sz="2400" dirty="0"/>
              <a:t> giúp theo dõi thay đổi của mã nguồn.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Cho phép nhiều người cùng làm việc trên một dự án mà không lo bị ghi đè dữ liệu.</a:t>
            </a:r>
          </a:p>
        </p:txBody>
      </p:sp>
      <p:pic>
        <p:nvPicPr>
          <p:cNvPr id="1026" name="Picture 2" descr="Git · GitHub">
            <a:extLst>
              <a:ext uri="{FF2B5EF4-FFF2-40B4-BE49-F238E27FC236}">
                <a16:creationId xmlns:a16="http://schemas.microsoft.com/office/drawing/2014/main" id="{245A13A1-666B-0A72-35C3-0934F0BDB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431" y="1937596"/>
            <a:ext cx="1487166" cy="1487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B7108E-8AB3-CF84-B311-647A7BF74C4F}"/>
              </a:ext>
            </a:extLst>
          </p:cNvPr>
          <p:cNvSpPr txBox="1"/>
          <p:nvPr/>
        </p:nvSpPr>
        <p:spPr>
          <a:xfrm>
            <a:off x="2813172" y="4153857"/>
            <a:ext cx="947580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b="1" dirty="0"/>
              <a:t>GitHub là gì?</a:t>
            </a:r>
            <a:endParaRPr lang="vi-V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GitHub là một nền tảng lưu trữ mã nguồn trực tuyến dựa trên Git.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Cho phép quản lý dự án, làm việc nhóm và chia sẻ mã nguồn công khai hoặc riêng tư.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Hiện thuộc sở hữu của Microsoft.</a:t>
            </a:r>
          </a:p>
        </p:txBody>
      </p:sp>
    </p:spTree>
    <p:extLst>
      <p:ext uri="{BB962C8B-B14F-4D97-AF65-F5344CB8AC3E}">
        <p14:creationId xmlns:p14="http://schemas.microsoft.com/office/powerpoint/2010/main" val="917205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E2E84-2F7B-6BE1-C6C1-0DBB81F8B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What Is GitHub? Definition, Uses, &amp; Getting Started">
            <a:extLst>
              <a:ext uri="{FF2B5EF4-FFF2-40B4-BE49-F238E27FC236}">
                <a16:creationId xmlns:a16="http://schemas.microsoft.com/office/drawing/2014/main" id="{713BEB54-EBD6-6421-0F7A-0A5A63600D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8" t="10904" r="22556" b="10211"/>
          <a:stretch/>
        </p:blipFill>
        <p:spPr bwMode="auto">
          <a:xfrm>
            <a:off x="801660" y="1716711"/>
            <a:ext cx="2990804" cy="2786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E11F40-F9D2-D1D9-FC05-4711A9C423EE}"/>
              </a:ext>
            </a:extLst>
          </p:cNvPr>
          <p:cNvSpPr txBox="1">
            <a:spLocks/>
          </p:cNvSpPr>
          <p:nvPr/>
        </p:nvSpPr>
        <p:spPr>
          <a:xfrm>
            <a:off x="710911" y="443774"/>
            <a:ext cx="10300525" cy="93210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Tổng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quan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về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Github</a:t>
            </a:r>
            <a:endParaRPr lang="en-US" sz="5400" b="1" dirty="0">
              <a:solidFill>
                <a:schemeClr val="accent2"/>
              </a:solidFill>
              <a:latin typeface="ZEE Display Medium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7B0686-EB8E-CA6F-FF3F-88D1F185B95D}"/>
              </a:ext>
            </a:extLst>
          </p:cNvPr>
          <p:cNvSpPr txBox="1"/>
          <p:nvPr/>
        </p:nvSpPr>
        <p:spPr>
          <a:xfrm>
            <a:off x="-9019310" y="1711683"/>
            <a:ext cx="824052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b="1" dirty="0"/>
              <a:t>Git là gì 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Git là một </a:t>
            </a:r>
            <a:r>
              <a:rPr lang="vi-VN" sz="2400" b="1" dirty="0"/>
              <a:t>hệ thống quản lý phiên bản phân tán (DVCS)</a:t>
            </a:r>
            <a:r>
              <a:rPr lang="vi-VN" sz="2400" dirty="0"/>
              <a:t> giúp theo dõi thay đổi của mã nguồn.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Cho phép nhiều người cùng làm việc trên một dự án mà không lo bị ghi đè dữ liệu.</a:t>
            </a:r>
          </a:p>
        </p:txBody>
      </p:sp>
      <p:pic>
        <p:nvPicPr>
          <p:cNvPr id="1026" name="Picture 2" descr="Git · GitHub">
            <a:extLst>
              <a:ext uri="{FF2B5EF4-FFF2-40B4-BE49-F238E27FC236}">
                <a16:creationId xmlns:a16="http://schemas.microsoft.com/office/drawing/2014/main" id="{44A6B83D-D09B-D0BC-982F-4E2375DD52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34788" y="1937596"/>
            <a:ext cx="1487166" cy="1487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48F47E-2293-892A-0FD3-75EFCD4C1605}"/>
              </a:ext>
            </a:extLst>
          </p:cNvPr>
          <p:cNvSpPr txBox="1"/>
          <p:nvPr/>
        </p:nvSpPr>
        <p:spPr>
          <a:xfrm>
            <a:off x="2813172" y="7021748"/>
            <a:ext cx="947580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b="1" dirty="0"/>
              <a:t>GitHub là gì?</a:t>
            </a:r>
            <a:endParaRPr lang="vi-V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GitHub là một nền tảng lưu trữ mã nguồn trực tuyến dựa trên Git.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Cho phép quản lý dự án, làm việc nhóm và chia sẻ mã nguồn công khai hoặc riêng tư.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Hiện thuộc sở hữu của Microsoft.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5AFB21-D825-AE3C-B6D3-1F875EE1BD5E}"/>
              </a:ext>
            </a:extLst>
          </p:cNvPr>
          <p:cNvSpPr txBox="1"/>
          <p:nvPr/>
        </p:nvSpPr>
        <p:spPr>
          <a:xfrm>
            <a:off x="884088" y="4825781"/>
            <a:ext cx="1140489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VN" sz="2400" dirty="0"/>
              <a:t>✅ </a:t>
            </a:r>
            <a:r>
              <a:rPr lang="vi-VN" sz="2400" dirty="0"/>
              <a:t>Theo dõi thay đổi trong mã nguồn theo thời gian.</a:t>
            </a:r>
            <a:br>
              <a:rPr lang="vi-VN" sz="2400" dirty="0"/>
            </a:br>
            <a:r>
              <a:rPr lang="en-VN" sz="2400" dirty="0"/>
              <a:t>✅ </a:t>
            </a:r>
            <a:r>
              <a:rPr lang="vi-VN" sz="2400" dirty="0"/>
              <a:t>Cho phép làm việc theo nhóm mà không ảnh hưởng đến công việc của nhau.</a:t>
            </a:r>
            <a:br>
              <a:rPr lang="vi-VN" sz="2400" dirty="0"/>
            </a:br>
            <a:r>
              <a:rPr lang="en-VN" sz="2400" dirty="0"/>
              <a:t>✅ </a:t>
            </a:r>
            <a:r>
              <a:rPr lang="vi-VN" sz="2400" dirty="0"/>
              <a:t>Hỗ trợ tạo nhiều nhánh (branch) để phát triển song song.</a:t>
            </a:r>
            <a:br>
              <a:rPr lang="vi-VN" sz="2400" dirty="0"/>
            </a:br>
            <a:r>
              <a:rPr lang="en-VN" sz="2400" dirty="0"/>
              <a:t>✅ </a:t>
            </a:r>
            <a:r>
              <a:rPr lang="vi-VN" sz="2400" dirty="0"/>
              <a:t>Giúp khôi phục phiên bản cũ khi cần thiết.</a:t>
            </a:r>
            <a:endParaRPr lang="en-VN" sz="2400" dirty="0"/>
          </a:p>
        </p:txBody>
      </p:sp>
    </p:spTree>
    <p:extLst>
      <p:ext uri="{BB962C8B-B14F-4D97-AF65-F5344CB8AC3E}">
        <p14:creationId xmlns:p14="http://schemas.microsoft.com/office/powerpoint/2010/main" val="1966638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32A0D1-531D-7B81-2770-D534BEB47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7217"/>
            <a:ext cx="12192000" cy="551078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0087C0B-BC6E-5E29-1A7D-2F8AE484460D}"/>
              </a:ext>
            </a:extLst>
          </p:cNvPr>
          <p:cNvSpPr txBox="1">
            <a:spLocks/>
          </p:cNvSpPr>
          <p:nvPr/>
        </p:nvSpPr>
        <p:spPr>
          <a:xfrm>
            <a:off x="543486" y="479503"/>
            <a:ext cx="11395230" cy="61520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Public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trang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web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thông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qua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Github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page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7A4846-E65F-8B5F-D0CF-19B1AA0C4CE3}"/>
              </a:ext>
            </a:extLst>
          </p:cNvPr>
          <p:cNvSpPr/>
          <p:nvPr/>
        </p:nvSpPr>
        <p:spPr>
          <a:xfrm>
            <a:off x="1556657" y="2481943"/>
            <a:ext cx="5257800" cy="128451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3598765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E1A961-DEDF-C09A-68B4-C30B4D1A1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4800"/>
            <a:ext cx="12192000" cy="588923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B059947-2D1E-1926-22A2-9CDA2B231A7D}"/>
              </a:ext>
            </a:extLst>
          </p:cNvPr>
          <p:cNvSpPr txBox="1">
            <a:spLocks/>
          </p:cNvSpPr>
          <p:nvPr/>
        </p:nvSpPr>
        <p:spPr>
          <a:xfrm>
            <a:off x="543486" y="479503"/>
            <a:ext cx="11395230" cy="61520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Public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trang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web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thông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qua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Github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page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8700CD-79C2-D8A6-61C9-1BDE557D3F2B}"/>
              </a:ext>
            </a:extLst>
          </p:cNvPr>
          <p:cNvSpPr/>
          <p:nvPr/>
        </p:nvSpPr>
        <p:spPr>
          <a:xfrm>
            <a:off x="10812780" y="1274801"/>
            <a:ext cx="1379220" cy="51971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250604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52B8C4-7EFD-6724-B570-8E4295DE4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2664"/>
            <a:ext cx="12193909" cy="53553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D756D19-5CB6-32C5-DD2D-0FFAE1A3D7E6}"/>
              </a:ext>
            </a:extLst>
          </p:cNvPr>
          <p:cNvSpPr txBox="1">
            <a:spLocks/>
          </p:cNvSpPr>
          <p:nvPr/>
        </p:nvSpPr>
        <p:spPr>
          <a:xfrm>
            <a:off x="543486" y="479503"/>
            <a:ext cx="11395230" cy="61520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Đăng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ký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tài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khoản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Github</a:t>
            </a:r>
            <a:endParaRPr lang="en-US" sz="5400" b="1" dirty="0">
              <a:solidFill>
                <a:schemeClr val="accent2"/>
              </a:solidFill>
              <a:latin typeface="ZEE Display Medium" pitchFamily="2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1B2A03-AB44-A7C3-87DC-25878C77602E}"/>
              </a:ext>
            </a:extLst>
          </p:cNvPr>
          <p:cNvSpPr/>
          <p:nvPr/>
        </p:nvSpPr>
        <p:spPr>
          <a:xfrm>
            <a:off x="7166610" y="2006320"/>
            <a:ext cx="4069080" cy="381154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498248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4611FC-6809-FE4B-CD84-57DB4AFE1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3776"/>
            <a:ext cx="12192000" cy="550422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9B070CD-7CCA-8C5D-E100-7BB58D7FCBCD}"/>
              </a:ext>
            </a:extLst>
          </p:cNvPr>
          <p:cNvSpPr txBox="1">
            <a:spLocks/>
          </p:cNvSpPr>
          <p:nvPr/>
        </p:nvSpPr>
        <p:spPr>
          <a:xfrm>
            <a:off x="543486" y="479503"/>
            <a:ext cx="11395230" cy="61520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Đăng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ký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tài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khoản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Github</a:t>
            </a:r>
            <a:endParaRPr lang="en-US" sz="5400" b="1" dirty="0">
              <a:solidFill>
                <a:schemeClr val="accent2"/>
              </a:solidFill>
              <a:latin typeface="ZEE Display Medium" pitchFamily="2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F1F5B1-3C62-632F-DA93-CEB5A0B8C759}"/>
              </a:ext>
            </a:extLst>
          </p:cNvPr>
          <p:cNvSpPr/>
          <p:nvPr/>
        </p:nvSpPr>
        <p:spPr>
          <a:xfrm>
            <a:off x="7189470" y="1692675"/>
            <a:ext cx="4069080" cy="2079225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459346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285132-77EC-49DF-C752-E71A6CFCF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7103"/>
            <a:ext cx="12192000" cy="576089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B3598AE-4D0C-03E1-AF8B-D18C72887B14}"/>
              </a:ext>
            </a:extLst>
          </p:cNvPr>
          <p:cNvSpPr txBox="1">
            <a:spLocks/>
          </p:cNvSpPr>
          <p:nvPr/>
        </p:nvSpPr>
        <p:spPr>
          <a:xfrm>
            <a:off x="543486" y="319483"/>
            <a:ext cx="11395230" cy="61520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Đăng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ký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tài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khoản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Github</a:t>
            </a:r>
            <a:endParaRPr lang="en-US" sz="5400" b="1" dirty="0">
              <a:solidFill>
                <a:schemeClr val="accent2"/>
              </a:solidFill>
              <a:latin typeface="ZEE Display Medium" pitchFamily="2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F0C4E4-05B6-9AFD-4E44-35D948C8EAEC}"/>
              </a:ext>
            </a:extLst>
          </p:cNvPr>
          <p:cNvSpPr/>
          <p:nvPr/>
        </p:nvSpPr>
        <p:spPr>
          <a:xfrm>
            <a:off x="10789920" y="1429785"/>
            <a:ext cx="617220" cy="364725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3444083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CBD70E-FD1C-629C-7DCD-72CE88444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3308"/>
            <a:ext cx="12192000" cy="601757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D54CF38-5266-8821-F80C-825871F1FD9B}"/>
              </a:ext>
            </a:extLst>
          </p:cNvPr>
          <p:cNvSpPr txBox="1">
            <a:spLocks/>
          </p:cNvSpPr>
          <p:nvPr/>
        </p:nvSpPr>
        <p:spPr>
          <a:xfrm>
            <a:off x="543486" y="319483"/>
            <a:ext cx="11395230" cy="61520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Tạo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repo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trên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github</a:t>
            </a:r>
            <a:endParaRPr lang="en-US" sz="5400" b="1" dirty="0">
              <a:solidFill>
                <a:schemeClr val="accent2"/>
              </a:solidFill>
              <a:latin typeface="ZEE Display Medium" pitchFamily="2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8BE383-98BC-ADE6-0680-61A6743A3714}"/>
              </a:ext>
            </a:extLst>
          </p:cNvPr>
          <p:cNvSpPr/>
          <p:nvPr/>
        </p:nvSpPr>
        <p:spPr>
          <a:xfrm>
            <a:off x="114300" y="2447055"/>
            <a:ext cx="1165860" cy="387585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178123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A3D4E1-3CC3-C40D-BA58-79ED62851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91794" cy="705160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722CEF7-3ADD-341B-8976-4DDD4E8C2C30}"/>
              </a:ext>
            </a:extLst>
          </p:cNvPr>
          <p:cNvSpPr/>
          <p:nvPr/>
        </p:nvSpPr>
        <p:spPr>
          <a:xfrm>
            <a:off x="4834890" y="1635525"/>
            <a:ext cx="1565910" cy="673335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750B30-C836-3BB4-726A-6438812B5D3A}"/>
              </a:ext>
            </a:extLst>
          </p:cNvPr>
          <p:cNvSpPr/>
          <p:nvPr/>
        </p:nvSpPr>
        <p:spPr>
          <a:xfrm>
            <a:off x="3509010" y="3967245"/>
            <a:ext cx="4114800" cy="650475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F85589-3F90-AB7D-2759-2F17B1684FD5}"/>
              </a:ext>
            </a:extLst>
          </p:cNvPr>
          <p:cNvSpPr/>
          <p:nvPr/>
        </p:nvSpPr>
        <p:spPr>
          <a:xfrm>
            <a:off x="7543800" y="6629400"/>
            <a:ext cx="1257300" cy="40005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B2B47F-DE44-1B69-BD3A-C274DA8CF406}"/>
              </a:ext>
            </a:extLst>
          </p:cNvPr>
          <p:cNvSpPr txBox="1"/>
          <p:nvPr/>
        </p:nvSpPr>
        <p:spPr>
          <a:xfrm>
            <a:off x="9006840" y="6560069"/>
            <a:ext cx="250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</a:t>
            </a:r>
            <a:r>
              <a:rPr lang="vi-VN" dirty="0">
                <a:solidFill>
                  <a:schemeClr val="bg1"/>
                </a:solidFill>
              </a:rPr>
              <a:t>Xác nhận tạo</a:t>
            </a:r>
            <a:endParaRPr lang="en-VN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189E4D-8D98-A783-C254-229BC5EAD9F7}"/>
              </a:ext>
            </a:extLst>
          </p:cNvPr>
          <p:cNvSpPr txBox="1"/>
          <p:nvPr/>
        </p:nvSpPr>
        <p:spPr>
          <a:xfrm>
            <a:off x="7858976" y="4128154"/>
            <a:ext cx="2503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</a:t>
            </a:r>
            <a:r>
              <a:rPr lang="vi-VN" dirty="0">
                <a:solidFill>
                  <a:schemeClr val="bg1"/>
                </a:solidFill>
              </a:rPr>
              <a:t>Cho phép viết mô tả cho dự án</a:t>
            </a:r>
            <a:endParaRPr lang="en-V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8A2ED5-E99F-E156-1223-A00B8B09340F}"/>
              </a:ext>
            </a:extLst>
          </p:cNvPr>
          <p:cNvSpPr txBox="1"/>
          <p:nvPr/>
        </p:nvSpPr>
        <p:spPr>
          <a:xfrm>
            <a:off x="6633291" y="1618418"/>
            <a:ext cx="250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</a:t>
            </a:r>
            <a:r>
              <a:rPr lang="vi-VN" dirty="0">
                <a:solidFill>
                  <a:schemeClr val="bg1"/>
                </a:solidFill>
              </a:rPr>
              <a:t>Đặt tên cho repo</a:t>
            </a:r>
            <a:endParaRPr lang="en-V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02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75D437-EE58-127D-1F0C-5A14B8D51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5413"/>
            <a:ext cx="14120673" cy="499028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BEDD6BD-C37F-DC8D-5934-C4D62AD597B3}"/>
              </a:ext>
            </a:extLst>
          </p:cNvPr>
          <p:cNvSpPr txBox="1">
            <a:spLocks/>
          </p:cNvSpPr>
          <p:nvPr/>
        </p:nvSpPr>
        <p:spPr>
          <a:xfrm>
            <a:off x="543486" y="319483"/>
            <a:ext cx="11395230" cy="61520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Tạo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repo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trên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github</a:t>
            </a:r>
            <a:endParaRPr lang="en-US" sz="5400" b="1" dirty="0">
              <a:solidFill>
                <a:schemeClr val="accent2"/>
              </a:solidFill>
              <a:latin typeface="ZEE Display Medium" pitchFamily="2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FC6BB9-BB1A-20F0-4BC3-0E51D60B4739}"/>
              </a:ext>
            </a:extLst>
          </p:cNvPr>
          <p:cNvSpPr/>
          <p:nvPr/>
        </p:nvSpPr>
        <p:spPr>
          <a:xfrm>
            <a:off x="7558391" y="2597285"/>
            <a:ext cx="729575" cy="311285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137787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58D0E5-5F49-C710-920B-6455E481C8CB}"/>
              </a:ext>
            </a:extLst>
          </p:cNvPr>
          <p:cNvSpPr/>
          <p:nvPr/>
        </p:nvSpPr>
        <p:spPr>
          <a:xfrm>
            <a:off x="870586" y="995908"/>
            <a:ext cx="6938259" cy="11864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B03D588-CCE8-544D-9BCD-F0C003EF0A26}"/>
              </a:ext>
            </a:extLst>
          </p:cNvPr>
          <p:cNvSpPr txBox="1">
            <a:spLocks/>
          </p:cNvSpPr>
          <p:nvPr/>
        </p:nvSpPr>
        <p:spPr>
          <a:xfrm>
            <a:off x="962969" y="1143001"/>
            <a:ext cx="7051996" cy="94810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err="1">
                <a:solidFill>
                  <a:schemeClr val="bg1"/>
                </a:solidFill>
                <a:latin typeface="ZEE Display Medium" pitchFamily="2" charset="77"/>
              </a:rPr>
              <a:t>Mục</a:t>
            </a:r>
            <a:r>
              <a:rPr lang="en-US" sz="7200" dirty="0">
                <a:solidFill>
                  <a:schemeClr val="bg1"/>
                </a:solidFill>
                <a:latin typeface="ZEE Display Medium" pitchFamily="2" charset="77"/>
              </a:rPr>
              <a:t> </a:t>
            </a:r>
            <a:r>
              <a:rPr lang="en-US" sz="7200" dirty="0" err="1">
                <a:solidFill>
                  <a:schemeClr val="bg1"/>
                </a:solidFill>
                <a:latin typeface="ZEE Display Medium" pitchFamily="2" charset="77"/>
              </a:rPr>
              <a:t>tiêu</a:t>
            </a:r>
            <a:r>
              <a:rPr lang="en-US" sz="7200" dirty="0">
                <a:solidFill>
                  <a:schemeClr val="bg1"/>
                </a:solidFill>
                <a:latin typeface="ZEE Display Medium" pitchFamily="2" charset="77"/>
              </a:rPr>
              <a:t> </a:t>
            </a:r>
            <a:r>
              <a:rPr lang="en-US" sz="7200" dirty="0" err="1">
                <a:solidFill>
                  <a:schemeClr val="bg1"/>
                </a:solidFill>
                <a:latin typeface="ZEE Display Medium" pitchFamily="2" charset="77"/>
              </a:rPr>
              <a:t>bài</a:t>
            </a:r>
            <a:r>
              <a:rPr lang="en-US" sz="7200" dirty="0">
                <a:solidFill>
                  <a:schemeClr val="bg1"/>
                </a:solidFill>
                <a:latin typeface="ZEE Display Medium" pitchFamily="2" charset="77"/>
              </a:rPr>
              <a:t> </a:t>
            </a:r>
            <a:r>
              <a:rPr lang="en-US" sz="7200" dirty="0" err="1">
                <a:solidFill>
                  <a:schemeClr val="bg1"/>
                </a:solidFill>
                <a:latin typeface="ZEE Display Medium" pitchFamily="2" charset="77"/>
              </a:rPr>
              <a:t>học</a:t>
            </a:r>
            <a:endParaRPr lang="en-US" sz="7200" dirty="0">
              <a:solidFill>
                <a:schemeClr val="bg1"/>
              </a:solidFill>
              <a:latin typeface="ZEE Display Medium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2966E9-4E72-575F-5F8E-7EAED2886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6677" y="3100262"/>
            <a:ext cx="2614737" cy="26147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9557AD-53DB-216C-97AA-F585A3ECC6D9}"/>
              </a:ext>
            </a:extLst>
          </p:cNvPr>
          <p:cNvSpPr txBox="1"/>
          <p:nvPr/>
        </p:nvSpPr>
        <p:spPr>
          <a:xfrm>
            <a:off x="870586" y="2717316"/>
            <a:ext cx="783609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C4C08"/>
                </a:solidFill>
                <a:effectLst/>
                <a:latin typeface="Wingdings" pitchFamily="2" charset="2"/>
              </a:rPr>
              <a:t> </a:t>
            </a:r>
            <a:r>
              <a:rPr lang="en-US" sz="2400" dirty="0">
                <a:solidFill>
                  <a:srgbClr val="084233"/>
                </a:solidFill>
                <a:effectLst/>
                <a:latin typeface="Helvetica" pitchFamily="2" charset="0"/>
              </a:rPr>
              <a:t>KIỂM THỬ WEBSITE</a:t>
            </a:r>
          </a:p>
          <a:p>
            <a:r>
              <a:rPr lang="en-US" sz="2400" dirty="0">
                <a:solidFill>
                  <a:srgbClr val="FC4C08"/>
                </a:solidFill>
                <a:effectLst/>
                <a:latin typeface="Wingdings" pitchFamily="2" charset="2"/>
              </a:rPr>
              <a:t> </a:t>
            </a:r>
            <a:r>
              <a:rPr lang="en-US" sz="2400" dirty="0">
                <a:solidFill>
                  <a:srgbClr val="084233"/>
                </a:solidFill>
                <a:effectLst/>
                <a:latin typeface="Helvetica" pitchFamily="2" charset="0"/>
              </a:rPr>
              <a:t>UPLOAD VÀ QUẢN LÝ WEBSITE</a:t>
            </a:r>
          </a:p>
          <a:p>
            <a:r>
              <a:rPr lang="en-US" sz="2400" dirty="0">
                <a:solidFill>
                  <a:srgbClr val="FC4C08"/>
                </a:solidFill>
                <a:effectLst/>
                <a:latin typeface="Wingdings" pitchFamily="2" charset="2"/>
              </a:rPr>
              <a:t> </a:t>
            </a:r>
            <a:r>
              <a:rPr lang="en-US" sz="2400" dirty="0">
                <a:solidFill>
                  <a:srgbClr val="084233"/>
                </a:solidFill>
                <a:effectLst/>
                <a:latin typeface="Helvetica" pitchFamily="2" charset="0"/>
              </a:rPr>
              <a:t>TÌM HIỂU THÊM VỀ DOMAIN VÀ WEB HOSTING</a:t>
            </a:r>
          </a:p>
          <a:p>
            <a:endParaRPr lang="en-US" sz="2400" dirty="0">
              <a:solidFill>
                <a:srgbClr val="084233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880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BAC5CE-6C0B-328F-51DB-330384FBB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0307"/>
            <a:ext cx="12192000" cy="740466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9F0C0DB-35B2-C29C-5CEE-3F7B33EE0C83}"/>
              </a:ext>
            </a:extLst>
          </p:cNvPr>
          <p:cNvSpPr txBox="1">
            <a:spLocks/>
          </p:cNvSpPr>
          <p:nvPr/>
        </p:nvSpPr>
        <p:spPr>
          <a:xfrm>
            <a:off x="475392" y="261115"/>
            <a:ext cx="8405961" cy="61520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Tạo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upload file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lên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repo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3CCBB5-A83A-9157-05A3-CF276FCF502D}"/>
              </a:ext>
            </a:extLst>
          </p:cNvPr>
          <p:cNvSpPr/>
          <p:nvPr/>
        </p:nvSpPr>
        <p:spPr>
          <a:xfrm>
            <a:off x="6877455" y="3458184"/>
            <a:ext cx="1361873" cy="36478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1667766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9F6646-88F2-C7A5-AA82-D9662F245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7687"/>
            <a:ext cx="12184831" cy="631696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BD3BF7B-5ED0-A508-0C1F-E301CDE3FE57}"/>
              </a:ext>
            </a:extLst>
          </p:cNvPr>
          <p:cNvSpPr txBox="1">
            <a:spLocks/>
          </p:cNvSpPr>
          <p:nvPr/>
        </p:nvSpPr>
        <p:spPr>
          <a:xfrm>
            <a:off x="475393" y="261115"/>
            <a:ext cx="6567434" cy="61520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Tạo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upload file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lên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repo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A6FB17-1464-D6ED-1ABF-E688FF48F9F4}"/>
              </a:ext>
            </a:extLst>
          </p:cNvPr>
          <p:cNvSpPr txBox="1"/>
          <p:nvPr/>
        </p:nvSpPr>
        <p:spPr>
          <a:xfrm>
            <a:off x="4250013" y="3529840"/>
            <a:ext cx="4135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</a:t>
            </a:r>
            <a:r>
              <a:rPr lang="vi-VN" dirty="0">
                <a:solidFill>
                  <a:schemeClr val="bg1"/>
                </a:solidFill>
              </a:rPr>
              <a:t>Kéo thả các file trong dự án vào đây</a:t>
            </a:r>
            <a:endParaRPr lang="en-V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230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6A5E8B-B6D7-77E4-F638-9002A2212B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802"/>
          <a:stretch/>
        </p:blipFill>
        <p:spPr>
          <a:xfrm>
            <a:off x="0" y="1099226"/>
            <a:ext cx="12192000" cy="573612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9F5E5A2-05F3-47D3-F17F-0EA1243AF129}"/>
              </a:ext>
            </a:extLst>
          </p:cNvPr>
          <p:cNvSpPr txBox="1">
            <a:spLocks/>
          </p:cNvSpPr>
          <p:nvPr/>
        </p:nvSpPr>
        <p:spPr>
          <a:xfrm>
            <a:off x="475393" y="261115"/>
            <a:ext cx="6567434" cy="61520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Tạo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upload file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lên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repo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8F7634-7050-1EAE-225A-1708E16AEF61}"/>
              </a:ext>
            </a:extLst>
          </p:cNvPr>
          <p:cNvSpPr/>
          <p:nvPr/>
        </p:nvSpPr>
        <p:spPr>
          <a:xfrm>
            <a:off x="1673158" y="6232099"/>
            <a:ext cx="1284052" cy="47025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E10B4B-59BF-0667-6D71-48489480E847}"/>
              </a:ext>
            </a:extLst>
          </p:cNvPr>
          <p:cNvSpPr txBox="1"/>
          <p:nvPr/>
        </p:nvSpPr>
        <p:spPr>
          <a:xfrm>
            <a:off x="3755867" y="6282562"/>
            <a:ext cx="4135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</a:t>
            </a:r>
            <a:r>
              <a:rPr lang="vi-VN" dirty="0">
                <a:solidFill>
                  <a:schemeClr val="bg1"/>
                </a:solidFill>
              </a:rPr>
              <a:t>Xác nhận commit</a:t>
            </a:r>
            <a:endParaRPr lang="en-V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777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9680C-5E42-7969-8A54-7E264FC1B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5733"/>
            <a:ext cx="12192000" cy="632295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D4E6D64-84D1-A55B-5331-ECD4D2DDA8CC}"/>
              </a:ext>
            </a:extLst>
          </p:cNvPr>
          <p:cNvSpPr txBox="1">
            <a:spLocks/>
          </p:cNvSpPr>
          <p:nvPr/>
        </p:nvSpPr>
        <p:spPr>
          <a:xfrm>
            <a:off x="475393" y="261115"/>
            <a:ext cx="6567434" cy="61520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Tạo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upload file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lên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repo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CBBF2D-5D67-56D3-5474-02CD4A0ED208}"/>
              </a:ext>
            </a:extLst>
          </p:cNvPr>
          <p:cNvSpPr txBox="1"/>
          <p:nvPr/>
        </p:nvSpPr>
        <p:spPr>
          <a:xfrm>
            <a:off x="2890107" y="1934297"/>
            <a:ext cx="4152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</a:t>
            </a:r>
            <a:r>
              <a:rPr lang="vi-VN" dirty="0">
                <a:solidFill>
                  <a:schemeClr val="bg1"/>
                </a:solidFill>
              </a:rPr>
              <a:t>Tải lên hoàn tất-&gt; Setting</a:t>
            </a:r>
            <a:endParaRPr lang="en-VN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BABEFB-11D3-0AD4-F359-7219BA70395C}"/>
              </a:ext>
            </a:extLst>
          </p:cNvPr>
          <p:cNvSpPr/>
          <p:nvPr/>
        </p:nvSpPr>
        <p:spPr>
          <a:xfrm>
            <a:off x="6400801" y="1464039"/>
            <a:ext cx="836578" cy="36933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6853050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454DEE-9E3D-D8E5-9C45-351038F5A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" y="504450"/>
            <a:ext cx="12189340" cy="63535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A6813A2-A338-C5A3-B64A-B124895AE3FA}"/>
              </a:ext>
            </a:extLst>
          </p:cNvPr>
          <p:cNvSpPr/>
          <p:nvPr/>
        </p:nvSpPr>
        <p:spPr>
          <a:xfrm>
            <a:off x="3180945" y="1794779"/>
            <a:ext cx="6799633" cy="63713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9866043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FBB8AA-9B99-718A-1BE8-CC6430073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2016" y="1"/>
            <a:ext cx="12854016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D94CAA7-C98A-427D-B18D-BE1A91A86A15}"/>
              </a:ext>
            </a:extLst>
          </p:cNvPr>
          <p:cNvSpPr/>
          <p:nvPr/>
        </p:nvSpPr>
        <p:spPr>
          <a:xfrm>
            <a:off x="885217" y="5063273"/>
            <a:ext cx="1313233" cy="39394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3D17F3-387E-AF00-1D2E-2BC1D38C5323}"/>
              </a:ext>
            </a:extLst>
          </p:cNvPr>
          <p:cNvSpPr/>
          <p:nvPr/>
        </p:nvSpPr>
        <p:spPr>
          <a:xfrm>
            <a:off x="3968886" y="3818133"/>
            <a:ext cx="1575880" cy="38421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601D3D-4345-7F8A-D7F5-3A98ED769632}"/>
              </a:ext>
            </a:extLst>
          </p:cNvPr>
          <p:cNvSpPr txBox="1"/>
          <p:nvPr/>
        </p:nvSpPr>
        <p:spPr>
          <a:xfrm>
            <a:off x="5672216" y="3833017"/>
            <a:ext cx="4135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</a:t>
            </a:r>
            <a:r>
              <a:rPr lang="vi-VN" dirty="0">
                <a:solidFill>
                  <a:schemeClr val="bg1"/>
                </a:solidFill>
              </a:rPr>
              <a:t>Chuyển thành “main” và save</a:t>
            </a:r>
            <a:endParaRPr lang="en-V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0566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6A8042-3AFA-AA30-6E05-160C4A3D5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3441"/>
            <a:ext cx="12192000" cy="683338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FE022F5-6B65-159B-0E56-A88A9FF4E68E}"/>
              </a:ext>
            </a:extLst>
          </p:cNvPr>
          <p:cNvSpPr/>
          <p:nvPr/>
        </p:nvSpPr>
        <p:spPr>
          <a:xfrm>
            <a:off x="3813244" y="2067153"/>
            <a:ext cx="7042824" cy="69550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2672F1-3F28-8169-D18B-0FF1DD1F45ED}"/>
              </a:ext>
            </a:extLst>
          </p:cNvPr>
          <p:cNvSpPr/>
          <p:nvPr/>
        </p:nvSpPr>
        <p:spPr>
          <a:xfrm>
            <a:off x="9144000" y="2217906"/>
            <a:ext cx="1060315" cy="39883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FE1FA1-BAAD-24DB-771B-6A28424E1FC8}"/>
              </a:ext>
            </a:extLst>
          </p:cNvPr>
          <p:cNvSpPr txBox="1"/>
          <p:nvPr/>
        </p:nvSpPr>
        <p:spPr>
          <a:xfrm>
            <a:off x="818114" y="424740"/>
            <a:ext cx="689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*</a:t>
            </a:r>
            <a:r>
              <a:rPr lang="vi-VN" b="1" dirty="0"/>
              <a:t>Refresh và ta có kết quả như sau -&gt; ấn visit site</a:t>
            </a:r>
            <a:endParaRPr lang="en-VN" b="1" dirty="0"/>
          </a:p>
        </p:txBody>
      </p:sp>
    </p:spTree>
    <p:extLst>
      <p:ext uri="{BB962C8B-B14F-4D97-AF65-F5344CB8AC3E}">
        <p14:creationId xmlns:p14="http://schemas.microsoft.com/office/powerpoint/2010/main" val="4910394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AC9A44-9595-938D-EBBB-5E05D31E8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7124"/>
            <a:ext cx="12192000" cy="68790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96EF13-CB29-C85F-4619-5DF30AB9B4BB}"/>
              </a:ext>
            </a:extLst>
          </p:cNvPr>
          <p:cNvSpPr txBox="1"/>
          <p:nvPr/>
        </p:nvSpPr>
        <p:spPr>
          <a:xfrm>
            <a:off x="360914" y="269097"/>
            <a:ext cx="689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*</a:t>
            </a:r>
            <a:r>
              <a:rPr lang="vi-VN" b="1" dirty="0"/>
              <a:t>Trang web đã được công khai và tiếp cận</a:t>
            </a:r>
            <a:endParaRPr lang="en-VN" b="1" dirty="0"/>
          </a:p>
        </p:txBody>
      </p:sp>
    </p:spTree>
    <p:extLst>
      <p:ext uri="{BB962C8B-B14F-4D97-AF65-F5344CB8AC3E}">
        <p14:creationId xmlns:p14="http://schemas.microsoft.com/office/powerpoint/2010/main" val="27422362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50185-FF7B-FC0F-8940-FFB7F7E92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AF543D6-5C0E-36C5-F4B4-93514EC0C6FA}"/>
              </a:ext>
            </a:extLst>
          </p:cNvPr>
          <p:cNvSpPr txBox="1">
            <a:spLocks/>
          </p:cNvSpPr>
          <p:nvPr/>
        </p:nvSpPr>
        <p:spPr>
          <a:xfrm>
            <a:off x="4281049" y="659259"/>
            <a:ext cx="3166892" cy="108696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>
                <a:solidFill>
                  <a:schemeClr val="accent2"/>
                </a:solidFill>
                <a:latin typeface="ZEE Display Medium" pitchFamily="2" charset="77"/>
              </a:rPr>
              <a:t>DEMO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D1AFC3-CF34-0873-6FF1-0714D4D47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267" y="1857112"/>
            <a:ext cx="3580674" cy="358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773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A4133-9C57-2A5C-929F-87C43FA95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87E1A2D-32BA-0F0F-A27B-4E744F4321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091" y="692781"/>
            <a:ext cx="3839818" cy="3839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3">
            <a:extLst>
              <a:ext uri="{FF2B5EF4-FFF2-40B4-BE49-F238E27FC236}">
                <a16:creationId xmlns:a16="http://schemas.microsoft.com/office/drawing/2014/main" id="{44BF9B53-09A4-CC3B-B03C-849DB6E9AF3D}"/>
              </a:ext>
            </a:extLst>
          </p:cNvPr>
          <p:cNvSpPr txBox="1">
            <a:spLocks/>
          </p:cNvSpPr>
          <p:nvPr/>
        </p:nvSpPr>
        <p:spPr>
          <a:xfrm>
            <a:off x="1308385" y="5684838"/>
            <a:ext cx="7498990" cy="6362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Montserrat Medium" pitchFamily="2" charset="77"/>
              </a:rPr>
              <a:t>Kiểm</a:t>
            </a:r>
            <a:r>
              <a:rPr lang="en-US" sz="2400" dirty="0">
                <a:latin typeface="Montserrat Medium" pitchFamily="2" charset="77"/>
              </a:rPr>
              <a:t> </a:t>
            </a:r>
            <a:r>
              <a:rPr lang="en-US" sz="2400" dirty="0" err="1">
                <a:latin typeface="Montserrat Medium" pitchFamily="2" charset="77"/>
              </a:rPr>
              <a:t>thử</a:t>
            </a:r>
            <a:r>
              <a:rPr lang="en-US" sz="2400" dirty="0">
                <a:latin typeface="Montserrat Medium" pitchFamily="2" charset="77"/>
              </a:rPr>
              <a:t> </a:t>
            </a:r>
            <a:r>
              <a:rPr lang="en-US" sz="2400" dirty="0" err="1">
                <a:latin typeface="Montserrat Medium" pitchFamily="2" charset="77"/>
              </a:rPr>
              <a:t>và</a:t>
            </a:r>
            <a:r>
              <a:rPr lang="en-US" sz="2400" dirty="0">
                <a:latin typeface="Montserrat Medium" pitchFamily="2" charset="77"/>
              </a:rPr>
              <a:t> public website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7C975A2-BFD7-1A46-0150-419CFEA461A2}"/>
              </a:ext>
            </a:extLst>
          </p:cNvPr>
          <p:cNvSpPr txBox="1">
            <a:spLocks/>
          </p:cNvSpPr>
          <p:nvPr/>
        </p:nvSpPr>
        <p:spPr>
          <a:xfrm>
            <a:off x="1308385" y="4911701"/>
            <a:ext cx="9575230" cy="718994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err="1">
                <a:latin typeface="ZEE Display Medium" pitchFamily="2" charset="77"/>
              </a:rPr>
              <a:t>Bài</a:t>
            </a:r>
            <a:r>
              <a:rPr lang="en-US" sz="7200" dirty="0">
                <a:latin typeface="ZEE Display Medium" pitchFamily="2" charset="77"/>
              </a:rPr>
              <a:t> 8 (II) : </a:t>
            </a:r>
            <a:r>
              <a:rPr lang="en-US" sz="7200" dirty="0" err="1">
                <a:latin typeface="ZEE Display Medium" pitchFamily="2" charset="77"/>
              </a:rPr>
              <a:t>Triển</a:t>
            </a:r>
            <a:r>
              <a:rPr lang="en-US" sz="7200" dirty="0">
                <a:latin typeface="ZEE Display Medium" pitchFamily="2" charset="77"/>
              </a:rPr>
              <a:t> </a:t>
            </a:r>
            <a:r>
              <a:rPr lang="en-US" sz="7200" dirty="0" err="1">
                <a:latin typeface="ZEE Display Medium" pitchFamily="2" charset="77"/>
              </a:rPr>
              <a:t>khai</a:t>
            </a:r>
            <a:r>
              <a:rPr lang="en-US" sz="7200" dirty="0">
                <a:latin typeface="ZEE Display Medium" pitchFamily="2" charset="77"/>
              </a:rPr>
              <a:t> website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0016BCF-F8C8-5327-D60B-601D3C330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400" y="436225"/>
            <a:ext cx="2132430" cy="724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435D9D-CB3B-5879-3D93-89E89EC423D1}"/>
              </a:ext>
            </a:extLst>
          </p:cNvPr>
          <p:cNvSpPr/>
          <p:nvPr/>
        </p:nvSpPr>
        <p:spPr>
          <a:xfrm>
            <a:off x="973658" y="4895810"/>
            <a:ext cx="146125" cy="12679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810354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FAA5F-4DED-AE5C-AE8D-47B3791C8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A1ADC-5605-A199-DECB-CDE30465E920}"/>
              </a:ext>
            </a:extLst>
          </p:cNvPr>
          <p:cNvSpPr txBox="1">
            <a:spLocks/>
          </p:cNvSpPr>
          <p:nvPr/>
        </p:nvSpPr>
        <p:spPr>
          <a:xfrm>
            <a:off x="1709257" y="2749771"/>
            <a:ext cx="8773486" cy="1012611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3800" b="1" dirty="0" err="1">
                <a:solidFill>
                  <a:schemeClr val="accent2"/>
                </a:solidFill>
                <a:latin typeface="ZEE Display Medium" pitchFamily="2" charset="77"/>
              </a:rPr>
              <a:t>Kiểm</a:t>
            </a:r>
            <a:r>
              <a:rPr lang="en-US" sz="138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13800" b="1" dirty="0" err="1">
                <a:solidFill>
                  <a:schemeClr val="accent2"/>
                </a:solidFill>
                <a:latin typeface="ZEE Display Medium" pitchFamily="2" charset="77"/>
              </a:rPr>
              <a:t>thử</a:t>
            </a:r>
            <a:r>
              <a:rPr lang="en-US" sz="138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13800" b="1" dirty="0" err="1">
                <a:solidFill>
                  <a:schemeClr val="accent2"/>
                </a:solidFill>
                <a:latin typeface="ZEE Display Medium" pitchFamily="2" charset="77"/>
              </a:rPr>
              <a:t>trang</a:t>
            </a:r>
            <a:r>
              <a:rPr lang="en-US" sz="13800" b="1" dirty="0">
                <a:solidFill>
                  <a:schemeClr val="accent2"/>
                </a:solidFill>
                <a:latin typeface="ZEE Display Medium" pitchFamily="2" charset="77"/>
              </a:rPr>
              <a:t> web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8938044D-6864-13FF-0E8E-FFD99BF61077}"/>
              </a:ext>
            </a:extLst>
          </p:cNvPr>
          <p:cNvSpPr txBox="1">
            <a:spLocks/>
          </p:cNvSpPr>
          <p:nvPr/>
        </p:nvSpPr>
        <p:spPr>
          <a:xfrm>
            <a:off x="2133847" y="3629862"/>
            <a:ext cx="7924306" cy="61652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>
                <a:latin typeface="ZEE Display Medium" pitchFamily="2" charset="77"/>
              </a:rPr>
              <a:t>Kiểm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tra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nội</a:t>
            </a:r>
            <a:r>
              <a:rPr lang="en-US" dirty="0">
                <a:latin typeface="ZEE Display Medium" pitchFamily="2" charset="77"/>
              </a:rPr>
              <a:t> dung, </a:t>
            </a:r>
            <a:r>
              <a:rPr lang="en-US" dirty="0" err="1">
                <a:latin typeface="ZEE Display Medium" pitchFamily="2" charset="77"/>
              </a:rPr>
              <a:t>lỗi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trước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khi</a:t>
            </a:r>
            <a:r>
              <a:rPr lang="en-US" dirty="0">
                <a:latin typeface="ZEE Display Medium" pitchFamily="2" charset="77"/>
              </a:rPr>
              <a:t> public</a:t>
            </a:r>
          </a:p>
        </p:txBody>
      </p:sp>
    </p:spTree>
    <p:extLst>
      <p:ext uri="{BB962C8B-B14F-4D97-AF65-F5344CB8AC3E}">
        <p14:creationId xmlns:p14="http://schemas.microsoft.com/office/powerpoint/2010/main" val="3114996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F5545-712E-C442-8702-7E9CA925633F}"/>
              </a:ext>
            </a:extLst>
          </p:cNvPr>
          <p:cNvSpPr txBox="1">
            <a:spLocks/>
          </p:cNvSpPr>
          <p:nvPr/>
        </p:nvSpPr>
        <p:spPr>
          <a:xfrm>
            <a:off x="225978" y="527861"/>
            <a:ext cx="11740044" cy="894539"/>
          </a:xfrm>
          <a:prstGeom prst="rect">
            <a:avLst/>
          </a:prstGeom>
        </p:spPr>
        <p:txBody>
          <a:bodyPr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3800" b="1" dirty="0" err="1">
                <a:solidFill>
                  <a:schemeClr val="accent2"/>
                </a:solidFill>
                <a:latin typeface="ZEE Display Medium" pitchFamily="2" charset="77"/>
              </a:rPr>
              <a:t>Tìm</a:t>
            </a:r>
            <a:r>
              <a:rPr lang="en-US" sz="138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13800" b="1" dirty="0" err="1">
                <a:solidFill>
                  <a:schemeClr val="accent2"/>
                </a:solidFill>
                <a:latin typeface="ZEE Display Medium" pitchFamily="2" charset="77"/>
              </a:rPr>
              <a:t>hiểu</a:t>
            </a:r>
            <a:r>
              <a:rPr lang="en-US" sz="13800" b="1" dirty="0">
                <a:solidFill>
                  <a:schemeClr val="accent2"/>
                </a:solidFill>
                <a:latin typeface="ZEE Display Medium" pitchFamily="2" charset="77"/>
              </a:rPr>
              <a:t> domain </a:t>
            </a:r>
            <a:r>
              <a:rPr lang="en-US" sz="13800" b="1" dirty="0" err="1">
                <a:solidFill>
                  <a:schemeClr val="accent2"/>
                </a:solidFill>
                <a:latin typeface="ZEE Display Medium" pitchFamily="2" charset="77"/>
              </a:rPr>
              <a:t>và</a:t>
            </a:r>
            <a:r>
              <a:rPr lang="en-US" sz="13800" b="1" dirty="0">
                <a:solidFill>
                  <a:schemeClr val="accent2"/>
                </a:solidFill>
                <a:latin typeface="ZEE Display Medium" pitchFamily="2" charset="77"/>
              </a:rPr>
              <a:t> hosting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E0D0B7E-6AAF-5895-DF11-80FC11ABB8EF}"/>
              </a:ext>
            </a:extLst>
          </p:cNvPr>
          <p:cNvSpPr txBox="1">
            <a:spLocks/>
          </p:cNvSpPr>
          <p:nvPr/>
        </p:nvSpPr>
        <p:spPr>
          <a:xfrm>
            <a:off x="3638075" y="1241904"/>
            <a:ext cx="4915850" cy="61652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>
                <a:latin typeface="ZEE Display Medium" pitchFamily="2" charset="77"/>
              </a:rPr>
              <a:t>Nơi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đặt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trang</a:t>
            </a:r>
            <a:r>
              <a:rPr lang="en-US" dirty="0">
                <a:latin typeface="ZEE Display Medium" pitchFamily="2" charset="77"/>
              </a:rPr>
              <a:t> web</a:t>
            </a:r>
          </a:p>
        </p:txBody>
      </p:sp>
      <p:pic>
        <p:nvPicPr>
          <p:cNvPr id="1026" name="Picture 2" descr="Domain and Hosting">
            <a:extLst>
              <a:ext uri="{FF2B5EF4-FFF2-40B4-BE49-F238E27FC236}">
                <a16:creationId xmlns:a16="http://schemas.microsoft.com/office/drawing/2014/main" id="{4C369FBD-4CBA-2B2E-487E-1B99C884C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81200"/>
            <a:ext cx="12192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6792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A042F-1DC3-412F-AE8A-8973FF61B928}"/>
              </a:ext>
            </a:extLst>
          </p:cNvPr>
          <p:cNvSpPr txBox="1">
            <a:spLocks/>
          </p:cNvSpPr>
          <p:nvPr/>
        </p:nvSpPr>
        <p:spPr>
          <a:xfrm>
            <a:off x="618680" y="514006"/>
            <a:ext cx="11314858" cy="84373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err="1">
                <a:solidFill>
                  <a:schemeClr val="accent2"/>
                </a:solidFill>
                <a:latin typeface="ZEE Display Medium" pitchFamily="2" charset="77"/>
              </a:rPr>
              <a:t>Khái</a:t>
            </a:r>
            <a:r>
              <a:rPr lang="en-US" sz="48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4800" b="1" dirty="0" err="1">
                <a:solidFill>
                  <a:schemeClr val="accent2"/>
                </a:solidFill>
                <a:latin typeface="ZEE Display Medium" pitchFamily="2" charset="77"/>
              </a:rPr>
              <a:t>niệm</a:t>
            </a:r>
            <a:r>
              <a:rPr lang="en-US" sz="4800" b="1" dirty="0">
                <a:solidFill>
                  <a:schemeClr val="accent2"/>
                </a:solidFill>
                <a:latin typeface="ZEE Display Medium" pitchFamily="2" charset="77"/>
              </a:rPr>
              <a:t> domain &amp; hosting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45CBE2-0F0C-AEDC-A755-793178604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736" y="1490518"/>
            <a:ext cx="6964266" cy="13496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44E759-8B4D-640A-B095-6CBD102AE4CB}"/>
              </a:ext>
            </a:extLst>
          </p:cNvPr>
          <p:cNvSpPr txBox="1"/>
          <p:nvPr/>
        </p:nvSpPr>
        <p:spPr>
          <a:xfrm>
            <a:off x="618680" y="2972955"/>
            <a:ext cx="99661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>
                <a:effectLst/>
                <a:latin typeface="Helvetica" pitchFamily="2" charset="0"/>
              </a:rPr>
              <a:t>Để có một website trên mạng thì cần phải có:</a:t>
            </a:r>
          </a:p>
          <a:p>
            <a:r>
              <a:rPr lang="vi-VN" sz="2400" dirty="0"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effectLst/>
                <a:latin typeface="Helvetica" pitchFamily="2" charset="0"/>
              </a:rPr>
              <a:t>Web hosting: nơi đặt nội dung website</a:t>
            </a:r>
          </a:p>
          <a:p>
            <a:r>
              <a:rPr lang="vi-VN" sz="2400" dirty="0"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effectLst/>
                <a:latin typeface="Helvetica" pitchFamily="2" charset="0"/>
              </a:rPr>
              <a:t>Domain: định danh của website trên Internet</a:t>
            </a:r>
          </a:p>
          <a:p>
            <a:r>
              <a:rPr lang="vi-VN" sz="2400" dirty="0">
                <a:effectLst/>
                <a:latin typeface="Helvetica" pitchFamily="2" charset="0"/>
              </a:rPr>
              <a:t>- Máy tính lưu nội dung website sẽ có địa chỉ IP (31.170.165.161) cố</a:t>
            </a:r>
          </a:p>
          <a:p>
            <a:r>
              <a:rPr lang="vi-VN" sz="2400" dirty="0">
                <a:effectLst/>
                <a:latin typeface="Helvetica" pitchFamily="2" charset="0"/>
              </a:rPr>
              <a:t>định để máy tính khác truy cập vào.</a:t>
            </a:r>
          </a:p>
          <a:p>
            <a:r>
              <a:rPr lang="vi-VN" sz="2400" dirty="0">
                <a:effectLst/>
                <a:latin typeface="Helvetica" pitchFamily="2" charset="0"/>
              </a:rPr>
              <a:t>- Domain là tên (poly2016.esy.es) được xem như là bí danh của IP. Do</a:t>
            </a:r>
          </a:p>
          <a:p>
            <a:r>
              <a:rPr lang="vi-VN" sz="2400" dirty="0">
                <a:effectLst/>
                <a:latin typeface="Helvetica" pitchFamily="2" charset="0"/>
              </a:rPr>
              <a:t>địa chỉ IP khó nhớ nên người ta sử dụng domain để thay thế.</a:t>
            </a:r>
          </a:p>
          <a:p>
            <a:r>
              <a:rPr lang="vi-VN" sz="2400" dirty="0">
                <a:effectLst/>
                <a:latin typeface="Wingdings" pitchFamily="2" charset="2"/>
              </a:rPr>
              <a:t> </a:t>
            </a:r>
            <a:r>
              <a:rPr lang="vi-VN" sz="2400" b="1" dirty="0">
                <a:effectLst/>
                <a:latin typeface="Helvetica" pitchFamily="2" charset="0"/>
              </a:rPr>
              <a:t>DNS là server có nhiệm vụ ánh xạ giữa IP và domain</a:t>
            </a:r>
          </a:p>
          <a:p>
            <a:endParaRPr lang="en-VN" sz="2400" dirty="0"/>
          </a:p>
        </p:txBody>
      </p:sp>
    </p:spTree>
    <p:extLst>
      <p:ext uri="{BB962C8B-B14F-4D97-AF65-F5344CB8AC3E}">
        <p14:creationId xmlns:p14="http://schemas.microsoft.com/office/powerpoint/2010/main" val="7254106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7BCE18-3CA9-2F74-B1C6-EE8B4ACB1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599" y="1659658"/>
            <a:ext cx="8275782" cy="471820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AAB847D-0C67-8C0E-1021-D106CAA4322F}"/>
              </a:ext>
            </a:extLst>
          </p:cNvPr>
          <p:cNvSpPr txBox="1">
            <a:spLocks/>
          </p:cNvSpPr>
          <p:nvPr/>
        </p:nvSpPr>
        <p:spPr>
          <a:xfrm>
            <a:off x="618680" y="514006"/>
            <a:ext cx="11314858" cy="84373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err="1">
                <a:solidFill>
                  <a:schemeClr val="accent2"/>
                </a:solidFill>
                <a:latin typeface="ZEE Display Medium" pitchFamily="2" charset="77"/>
              </a:rPr>
              <a:t>Mô</a:t>
            </a:r>
            <a:r>
              <a:rPr lang="en-US" sz="48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4800" b="1" dirty="0" err="1">
                <a:solidFill>
                  <a:schemeClr val="accent2"/>
                </a:solidFill>
                <a:latin typeface="ZEE Display Medium" pitchFamily="2" charset="77"/>
              </a:rPr>
              <a:t>hình</a:t>
            </a:r>
            <a:r>
              <a:rPr lang="en-US" sz="48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4800" b="1" dirty="0" err="1">
                <a:solidFill>
                  <a:schemeClr val="accent2"/>
                </a:solidFill>
                <a:latin typeface="ZEE Display Medium" pitchFamily="2" charset="77"/>
              </a:rPr>
              <a:t>mạng</a:t>
            </a:r>
            <a:r>
              <a:rPr lang="en-US" sz="4800" b="1" dirty="0">
                <a:solidFill>
                  <a:schemeClr val="accent2"/>
                </a:solidFill>
                <a:latin typeface="ZEE Display Medium" pitchFamily="2" charset="77"/>
              </a:rPr>
              <a:t> Internet</a:t>
            </a:r>
          </a:p>
        </p:txBody>
      </p:sp>
    </p:spTree>
    <p:extLst>
      <p:ext uri="{BB962C8B-B14F-4D97-AF65-F5344CB8AC3E}">
        <p14:creationId xmlns:p14="http://schemas.microsoft.com/office/powerpoint/2010/main" val="42284975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8DD6E-6A6A-6283-C4AC-123169B3CED5}"/>
              </a:ext>
            </a:extLst>
          </p:cNvPr>
          <p:cNvSpPr txBox="1">
            <a:spLocks/>
          </p:cNvSpPr>
          <p:nvPr/>
        </p:nvSpPr>
        <p:spPr>
          <a:xfrm>
            <a:off x="618680" y="514006"/>
            <a:ext cx="5477320" cy="84373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err="1">
                <a:solidFill>
                  <a:schemeClr val="accent2"/>
                </a:solidFill>
                <a:latin typeface="ZEE Display Medium" pitchFamily="2" charset="77"/>
              </a:rPr>
              <a:t>Phân</a:t>
            </a:r>
            <a:r>
              <a:rPr lang="en-US" sz="48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4800" b="1" dirty="0" err="1">
                <a:solidFill>
                  <a:schemeClr val="accent2"/>
                </a:solidFill>
                <a:latin typeface="ZEE Display Medium" pitchFamily="2" charset="77"/>
              </a:rPr>
              <a:t>cấp</a:t>
            </a:r>
            <a:r>
              <a:rPr lang="en-US" sz="4800" b="1" dirty="0">
                <a:solidFill>
                  <a:schemeClr val="accent2"/>
                </a:solidFill>
                <a:latin typeface="ZEE Display Medium" pitchFamily="2" charset="77"/>
              </a:rPr>
              <a:t> domain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642048-6C71-29E3-C3FD-4AFE193EE918}"/>
              </a:ext>
            </a:extLst>
          </p:cNvPr>
          <p:cNvSpPr txBox="1"/>
          <p:nvPr/>
        </p:nvSpPr>
        <p:spPr>
          <a:xfrm>
            <a:off x="618680" y="1651567"/>
            <a:ext cx="734248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dirty="0">
                <a:solidFill>
                  <a:srgbClr val="FC4C08"/>
                </a:solidFill>
                <a:effectLst/>
                <a:latin typeface="Wingdings" pitchFamily="2" charset="2"/>
              </a:rPr>
              <a:t> </a:t>
            </a:r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Gồm hai cấp chính: cấp cao nhất và thứ cấp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Wingdings" pitchFamily="2" charset="2"/>
              </a:rPr>
              <a:t> </a:t>
            </a:r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Domain cấp cao nhất: bao gồm các mã quốc gia: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solidFill>
                  <a:srgbClr val="000000"/>
                </a:solidFill>
                <a:effectLst/>
                <a:latin typeface="Helvetica" pitchFamily="2" charset="0"/>
              </a:rPr>
              <a:t>VN : Việt Nam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solidFill>
                  <a:srgbClr val="000000"/>
                </a:solidFill>
                <a:effectLst/>
                <a:latin typeface="Helvetica" pitchFamily="2" charset="0"/>
              </a:rPr>
              <a:t>US : Mỹ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</a:t>
            </a:r>
          </a:p>
          <a:p>
            <a:r>
              <a:rPr lang="vi-VN" sz="2400" dirty="0">
                <a:solidFill>
                  <a:srgbClr val="000000"/>
                </a:solidFill>
                <a:effectLst/>
                <a:latin typeface="Helvetica" pitchFamily="2" charset="0"/>
              </a:rPr>
              <a:t>…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Wingdings" pitchFamily="2" charset="2"/>
              </a:rPr>
              <a:t> </a:t>
            </a:r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Hoặc một số lĩnh vực dùng chung như: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solidFill>
                  <a:srgbClr val="000000"/>
                </a:solidFill>
                <a:effectLst/>
                <a:latin typeface="Helvetica" pitchFamily="2" charset="0"/>
              </a:rPr>
              <a:t>COM: thương mại (COMmecial)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solidFill>
                  <a:srgbClr val="000000"/>
                </a:solidFill>
                <a:effectLst/>
                <a:latin typeface="Helvetica" pitchFamily="2" charset="0"/>
              </a:rPr>
              <a:t>NET: mạng lưới (NETwork)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solidFill>
                  <a:srgbClr val="000000"/>
                </a:solidFill>
                <a:effectLst/>
                <a:latin typeface="Helvetica" pitchFamily="2" charset="0"/>
              </a:rPr>
              <a:t>ORG: các tổ chức (ORGnization)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solidFill>
                  <a:srgbClr val="000000"/>
                </a:solidFill>
                <a:effectLst/>
                <a:latin typeface="Helvetica" pitchFamily="2" charset="0"/>
              </a:rPr>
              <a:t>INFO: thông tin (INFOmation)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solidFill>
                  <a:srgbClr val="000000"/>
                </a:solidFill>
                <a:effectLst/>
                <a:latin typeface="Helvetica" pitchFamily="2" charset="0"/>
              </a:rPr>
              <a:t>EDU: giáo dục (EDUcation)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B3805-C801-7528-CE72-E3B0FB4B1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7713" y="2761488"/>
            <a:ext cx="4012250" cy="11522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4B91AC-D72A-F30E-5058-037F1A222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9713" y="3913724"/>
            <a:ext cx="2734541" cy="269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1528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EEDB5-F21D-FEB8-85A8-3A93E9752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00F4C-09FA-5184-E00D-F53D1AD384E5}"/>
              </a:ext>
            </a:extLst>
          </p:cNvPr>
          <p:cNvSpPr txBox="1">
            <a:spLocks/>
          </p:cNvSpPr>
          <p:nvPr/>
        </p:nvSpPr>
        <p:spPr>
          <a:xfrm>
            <a:off x="618680" y="514006"/>
            <a:ext cx="5477320" cy="84373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err="1">
                <a:solidFill>
                  <a:schemeClr val="accent2"/>
                </a:solidFill>
                <a:latin typeface="ZEE Display Medium" pitchFamily="2" charset="77"/>
              </a:rPr>
              <a:t>Phân</a:t>
            </a:r>
            <a:r>
              <a:rPr lang="en-US" sz="48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4800" b="1" dirty="0" err="1">
                <a:solidFill>
                  <a:schemeClr val="accent2"/>
                </a:solidFill>
                <a:latin typeface="ZEE Display Medium" pitchFamily="2" charset="77"/>
              </a:rPr>
              <a:t>cấp</a:t>
            </a:r>
            <a:r>
              <a:rPr lang="en-US" sz="4800" b="1" dirty="0">
                <a:solidFill>
                  <a:schemeClr val="accent2"/>
                </a:solidFill>
                <a:latin typeface="ZEE Display Medium" pitchFamily="2" charset="77"/>
              </a:rPr>
              <a:t> domain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7F932A-FAFC-8C45-2162-DF8E7DC0C2CB}"/>
              </a:ext>
            </a:extLst>
          </p:cNvPr>
          <p:cNvSpPr txBox="1"/>
          <p:nvPr/>
        </p:nvSpPr>
        <p:spPr>
          <a:xfrm>
            <a:off x="618679" y="1651522"/>
            <a:ext cx="1144863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800" b="1" dirty="0">
                <a:solidFill>
                  <a:srgbClr val="084233"/>
                </a:solidFill>
                <a:effectLst/>
                <a:latin typeface="Helvetica" pitchFamily="2" charset="0"/>
              </a:rPr>
              <a:t>Domain thứ cấp (không bắt buộc phải có):</a:t>
            </a:r>
          </a:p>
          <a:p>
            <a:r>
              <a:rPr lang="vi-VN" sz="28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800" dirty="0">
                <a:solidFill>
                  <a:srgbClr val="000000"/>
                </a:solidFill>
                <a:effectLst/>
                <a:latin typeface="Helvetica" pitchFamily="2" charset="0"/>
              </a:rPr>
              <a:t>www.fpt.vn</a:t>
            </a:r>
          </a:p>
          <a:p>
            <a:r>
              <a:rPr lang="vi-VN" sz="28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800" dirty="0">
                <a:solidFill>
                  <a:srgbClr val="000000"/>
                </a:solidFill>
                <a:effectLst/>
                <a:latin typeface="Helvetica" pitchFamily="2" charset="0"/>
              </a:rPr>
              <a:t>www.fpt.us</a:t>
            </a:r>
          </a:p>
          <a:p>
            <a:r>
              <a:rPr lang="vi-VN" sz="2800" dirty="0">
                <a:solidFill>
                  <a:srgbClr val="084233"/>
                </a:solidFill>
                <a:effectLst/>
                <a:latin typeface="Helvetica" pitchFamily="2" charset="0"/>
              </a:rPr>
              <a:t>Những phần domain còn lại phải phụ thuộc vào domain cấp cao hơn.</a:t>
            </a:r>
          </a:p>
          <a:p>
            <a:endParaRPr lang="vi-VN" sz="2800" dirty="0">
              <a:solidFill>
                <a:srgbClr val="084233"/>
              </a:solidFill>
              <a:effectLst/>
              <a:latin typeface="Helvetica" pitchFamily="2" charset="0"/>
            </a:endParaRPr>
          </a:p>
          <a:p>
            <a:r>
              <a:rPr lang="vi-VN" sz="2800" dirty="0">
                <a:solidFill>
                  <a:srgbClr val="084233"/>
                </a:solidFill>
                <a:effectLst/>
                <a:latin typeface="Helvetica" pitchFamily="2" charset="0"/>
              </a:rPr>
              <a:t>Để đăng ký domain thứ cấp thông thường phải liên hệ trực tiếp với</a:t>
            </a:r>
          </a:p>
          <a:p>
            <a:r>
              <a:rPr lang="vi-VN" sz="2800" dirty="0">
                <a:solidFill>
                  <a:srgbClr val="084233"/>
                </a:solidFill>
                <a:effectLst/>
                <a:latin typeface="Helvetica" pitchFamily="2" charset="0"/>
              </a:rPr>
              <a:t>người quản lý domain cấp cao nhất.</a:t>
            </a:r>
          </a:p>
          <a:p>
            <a:r>
              <a:rPr lang="vi-VN" sz="28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800" dirty="0">
                <a:solidFill>
                  <a:srgbClr val="000000"/>
                </a:solidFill>
                <a:effectLst/>
                <a:latin typeface="Helvetica" pitchFamily="2" charset="0"/>
              </a:rPr>
              <a:t>Ví dụ: Domain thứ cấp của website thuộc quốc gia Việt Nam thường đi kèm</a:t>
            </a:r>
          </a:p>
          <a:p>
            <a:r>
              <a:rPr lang="vi-VN" sz="2800" dirty="0">
                <a:solidFill>
                  <a:srgbClr val="000000"/>
                </a:solidFill>
                <a:effectLst/>
                <a:latin typeface="Helvetica" pitchFamily="2" charset="0"/>
              </a:rPr>
              <a:t>với domain cấp cao nhất .vn</a:t>
            </a:r>
          </a:p>
        </p:txBody>
      </p:sp>
    </p:spTree>
    <p:extLst>
      <p:ext uri="{BB962C8B-B14F-4D97-AF65-F5344CB8AC3E}">
        <p14:creationId xmlns:p14="http://schemas.microsoft.com/office/powerpoint/2010/main" val="11518100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126D5D-3512-2A17-BCC0-4AE706402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5093F-9419-BD7A-41EA-0C67116F2ECB}"/>
              </a:ext>
            </a:extLst>
          </p:cNvPr>
          <p:cNvSpPr txBox="1">
            <a:spLocks/>
          </p:cNvSpPr>
          <p:nvPr/>
        </p:nvSpPr>
        <p:spPr>
          <a:xfrm>
            <a:off x="618680" y="514006"/>
            <a:ext cx="5477320" cy="84373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Web hosting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84B896-E10F-5C55-5084-C2C2AC22586B}"/>
              </a:ext>
            </a:extLst>
          </p:cNvPr>
          <p:cNvSpPr txBox="1"/>
          <p:nvPr/>
        </p:nvSpPr>
        <p:spPr>
          <a:xfrm>
            <a:off x="618680" y="1568394"/>
            <a:ext cx="1071433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3200" b="1" dirty="0">
                <a:solidFill>
                  <a:srgbClr val="084233"/>
                </a:solidFill>
                <a:effectLst/>
                <a:latin typeface="Helvetica" pitchFamily="2" charset="0"/>
              </a:rPr>
              <a:t>Hai loại hình web hosting thường dùng nhất:</a:t>
            </a:r>
          </a:p>
          <a:p>
            <a:r>
              <a:rPr lang="vi-VN" sz="32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3200" dirty="0">
                <a:solidFill>
                  <a:srgbClr val="000000"/>
                </a:solidFill>
                <a:effectLst/>
                <a:latin typeface="Helvetica" pitchFamily="2" charset="0"/>
              </a:rPr>
              <a:t>Windows hosting: dựa vào nền tảng hệ điều hành</a:t>
            </a:r>
          </a:p>
          <a:p>
            <a:r>
              <a:rPr lang="vi-VN" sz="3200" dirty="0">
                <a:solidFill>
                  <a:srgbClr val="000000"/>
                </a:solidFill>
                <a:effectLst/>
                <a:latin typeface="Helvetica" pitchFamily="2" charset="0"/>
              </a:rPr>
              <a:t>Windows của Microsoft</a:t>
            </a:r>
          </a:p>
          <a:p>
            <a:r>
              <a:rPr lang="vi-VN" sz="32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3200" dirty="0">
                <a:solidFill>
                  <a:srgbClr val="000000"/>
                </a:solidFill>
                <a:effectLst/>
                <a:latin typeface="Helvetica" pitchFamily="2" charset="0"/>
              </a:rPr>
              <a:t>Linux hosting: dựa vào nền tảng hệ điều hành Linux</a:t>
            </a:r>
          </a:p>
          <a:p>
            <a:r>
              <a:rPr lang="vi-VN" sz="3200" b="1" dirty="0">
                <a:solidFill>
                  <a:srgbClr val="084233"/>
                </a:solidFill>
                <a:effectLst/>
                <a:latin typeface="Helvetica" pitchFamily="2" charset="0"/>
              </a:rPr>
              <a:t>Tùy theo nhà cung cấp mà chất lượng web hosting khác nhau:</a:t>
            </a:r>
          </a:p>
          <a:p>
            <a:r>
              <a:rPr lang="vi-VN" sz="32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3200" dirty="0">
                <a:solidFill>
                  <a:srgbClr val="000000"/>
                </a:solidFill>
                <a:effectLst/>
                <a:latin typeface="Helvetica" pitchFamily="2" charset="0"/>
              </a:rPr>
              <a:t>Tốc độ truy cập Internet tại web hosting đó</a:t>
            </a:r>
          </a:p>
          <a:p>
            <a:r>
              <a:rPr lang="vi-VN" sz="32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3200" dirty="0">
                <a:solidFill>
                  <a:srgbClr val="000000"/>
                </a:solidFill>
                <a:effectLst/>
                <a:latin typeface="Helvetica" pitchFamily="2" charset="0"/>
              </a:rPr>
              <a:t>Dung lượng ổ đĩa của máy chủ</a:t>
            </a:r>
          </a:p>
          <a:p>
            <a:r>
              <a:rPr lang="vi-VN" sz="32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3200" dirty="0">
                <a:solidFill>
                  <a:srgbClr val="000000"/>
                </a:solidFill>
                <a:effectLst/>
                <a:latin typeface="Helvetica" pitchFamily="2" charset="0"/>
              </a:rPr>
              <a:t>Dịch vụ hỗ trợ</a:t>
            </a:r>
          </a:p>
        </p:txBody>
      </p:sp>
    </p:spTree>
    <p:extLst>
      <p:ext uri="{BB962C8B-B14F-4D97-AF65-F5344CB8AC3E}">
        <p14:creationId xmlns:p14="http://schemas.microsoft.com/office/powerpoint/2010/main" val="25986684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4268A-93AA-7C81-8B53-009F6C484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16194-A07C-24A1-10B4-A66B49C9D5E2}"/>
              </a:ext>
            </a:extLst>
          </p:cNvPr>
          <p:cNvSpPr txBox="1">
            <a:spLocks/>
          </p:cNvSpPr>
          <p:nvPr/>
        </p:nvSpPr>
        <p:spPr>
          <a:xfrm>
            <a:off x="618680" y="514006"/>
            <a:ext cx="5477320" cy="84373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Web hosting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A48AEB-ACA5-FD40-9CD4-C5165930813D}"/>
              </a:ext>
            </a:extLst>
          </p:cNvPr>
          <p:cNvSpPr txBox="1"/>
          <p:nvPr/>
        </p:nvSpPr>
        <p:spPr>
          <a:xfrm>
            <a:off x="618680" y="1568394"/>
            <a:ext cx="1071433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3200" b="1" dirty="0">
                <a:solidFill>
                  <a:srgbClr val="084233"/>
                </a:solidFill>
                <a:effectLst/>
                <a:latin typeface="Helvetica" pitchFamily="2" charset="0"/>
              </a:rPr>
              <a:t>Web hosting thường đặt trên máy chủ (server) vì :</a:t>
            </a:r>
          </a:p>
          <a:p>
            <a:r>
              <a:rPr lang="vi-VN" sz="32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3200" dirty="0">
                <a:solidFill>
                  <a:srgbClr val="000000"/>
                </a:solidFill>
                <a:effectLst/>
                <a:latin typeface="Helvetica" pitchFamily="2" charset="0"/>
              </a:rPr>
              <a:t>Nếu truy cập Internet thông thường qua các nhà cung cấp dịch vụ Internet</a:t>
            </a:r>
          </a:p>
          <a:p>
            <a:r>
              <a:rPr lang="vi-VN" sz="3200" dirty="0">
                <a:solidFill>
                  <a:srgbClr val="000000"/>
                </a:solidFill>
                <a:effectLst/>
                <a:latin typeface="Helvetica" pitchFamily="2" charset="0"/>
              </a:rPr>
              <a:t>(ISP) thì địa chỉ IP của máy chúng ta luôn bị thay đổi =&gt; Máy khác không thể</a:t>
            </a:r>
          </a:p>
          <a:p>
            <a:r>
              <a:rPr lang="vi-VN" sz="3200" dirty="0">
                <a:solidFill>
                  <a:srgbClr val="000000"/>
                </a:solidFill>
                <a:effectLst/>
                <a:latin typeface="Helvetica" pitchFamily="2" charset="0"/>
              </a:rPr>
              <a:t>truy cập dữ liệu của máy chúng ta qua Internet được</a:t>
            </a:r>
          </a:p>
          <a:p>
            <a:r>
              <a:rPr lang="vi-VN" sz="32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3200" dirty="0">
                <a:solidFill>
                  <a:srgbClr val="000000"/>
                </a:solidFill>
                <a:effectLst/>
                <a:latin typeface="Helvetica" pitchFamily="2" charset="0"/>
              </a:rPr>
              <a:t>Nếu đặt nội dung website trên máy chủ chuyên dụng thì địa chỉ IP của máy đó</a:t>
            </a:r>
          </a:p>
          <a:p>
            <a:r>
              <a:rPr lang="vi-VN" sz="3200" dirty="0">
                <a:solidFill>
                  <a:srgbClr val="000000"/>
                </a:solidFill>
                <a:effectLst/>
                <a:latin typeface="Helvetica" pitchFamily="2" charset="0"/>
              </a:rPr>
              <a:t>là cố định</a:t>
            </a:r>
          </a:p>
        </p:txBody>
      </p:sp>
    </p:spTree>
    <p:extLst>
      <p:ext uri="{BB962C8B-B14F-4D97-AF65-F5344CB8AC3E}">
        <p14:creationId xmlns:p14="http://schemas.microsoft.com/office/powerpoint/2010/main" val="40559298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9E7ABF-84B3-001C-5937-5EDACC7ECD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A7404-FDAD-20A8-A35F-C527DAA27136}"/>
              </a:ext>
            </a:extLst>
          </p:cNvPr>
          <p:cNvSpPr txBox="1">
            <a:spLocks/>
          </p:cNvSpPr>
          <p:nvPr/>
        </p:nvSpPr>
        <p:spPr>
          <a:xfrm>
            <a:off x="618679" y="610988"/>
            <a:ext cx="10714338" cy="84373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err="1">
                <a:solidFill>
                  <a:schemeClr val="accent2"/>
                </a:solidFill>
                <a:latin typeface="ZEE Display Medium" pitchFamily="2" charset="77"/>
              </a:rPr>
              <a:t>Một</a:t>
            </a:r>
            <a:r>
              <a:rPr lang="en-US" sz="40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4000" b="1" dirty="0" err="1">
                <a:solidFill>
                  <a:schemeClr val="accent2"/>
                </a:solidFill>
                <a:latin typeface="ZEE Display Medium" pitchFamily="2" charset="77"/>
              </a:rPr>
              <a:t>số</a:t>
            </a:r>
            <a:r>
              <a:rPr lang="en-US" sz="40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4000" b="1" dirty="0" err="1">
                <a:solidFill>
                  <a:schemeClr val="accent2"/>
                </a:solidFill>
                <a:latin typeface="ZEE Display Medium" pitchFamily="2" charset="77"/>
              </a:rPr>
              <a:t>nhà</a:t>
            </a:r>
            <a:r>
              <a:rPr lang="en-US" sz="40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4000" b="1" dirty="0" err="1">
                <a:solidFill>
                  <a:schemeClr val="accent2"/>
                </a:solidFill>
                <a:latin typeface="ZEE Display Medium" pitchFamily="2" charset="77"/>
              </a:rPr>
              <a:t>cung</a:t>
            </a:r>
            <a:r>
              <a:rPr lang="en-US" sz="40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4000" b="1" dirty="0" err="1">
                <a:solidFill>
                  <a:schemeClr val="accent2"/>
                </a:solidFill>
                <a:latin typeface="ZEE Display Medium" pitchFamily="2" charset="77"/>
              </a:rPr>
              <a:t>cấp</a:t>
            </a:r>
            <a:r>
              <a:rPr lang="en-US" sz="4000" b="1" dirty="0">
                <a:solidFill>
                  <a:schemeClr val="accent2"/>
                </a:solidFill>
                <a:latin typeface="ZEE Display Medium" pitchFamily="2" charset="77"/>
              </a:rPr>
              <a:t> domain &amp; hosting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327739-302D-8944-1EF2-9A9134004785}"/>
              </a:ext>
            </a:extLst>
          </p:cNvPr>
          <p:cNvSpPr txBox="1"/>
          <p:nvPr/>
        </p:nvSpPr>
        <p:spPr>
          <a:xfrm>
            <a:off x="618679" y="1997885"/>
            <a:ext cx="1071433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800" dirty="0"/>
              <a:t>✔ </a:t>
            </a:r>
            <a:r>
              <a:rPr lang="vi-VN" sz="2800" b="1" dirty="0"/>
              <a:t>Mắt Bão</a:t>
            </a:r>
            <a:r>
              <a:rPr lang="vi-VN" sz="2800" dirty="0"/>
              <a:t> – Uy tín, hỗ trợ tốt, giá cao hơn một chút.</a:t>
            </a:r>
            <a:br>
              <a:rPr lang="vi-VN" sz="2800" dirty="0"/>
            </a:br>
            <a:r>
              <a:rPr lang="en-VN" sz="2800" dirty="0"/>
              <a:t>🔗 </a:t>
            </a:r>
            <a:r>
              <a:rPr lang="vi-VN" sz="2800" dirty="0">
                <a:hlinkClick r:id="rId2"/>
              </a:rPr>
              <a:t>https://www.matbao.net</a:t>
            </a:r>
            <a:endParaRPr lang="vi-VN" sz="2800" dirty="0"/>
          </a:p>
          <a:p>
            <a:r>
              <a:rPr lang="vi-VN" sz="2800" dirty="0"/>
              <a:t>✔ </a:t>
            </a:r>
            <a:r>
              <a:rPr lang="vi-VN" sz="2800" b="1" dirty="0"/>
              <a:t>P.A Việt Nam</a:t>
            </a:r>
            <a:r>
              <a:rPr lang="vi-VN" sz="2800" dirty="0"/>
              <a:t> – Nhà cung cấp lâu đời, hỗ trợ nhiều loại domain.</a:t>
            </a:r>
            <a:br>
              <a:rPr lang="vi-VN" sz="2800" dirty="0"/>
            </a:br>
            <a:r>
              <a:rPr lang="en-VN" sz="2800" dirty="0"/>
              <a:t>🔗 </a:t>
            </a:r>
            <a:r>
              <a:rPr lang="vi-VN" sz="2800" dirty="0">
                <a:hlinkClick r:id="rId3"/>
              </a:rPr>
              <a:t>https://www.pavietnam.vn</a:t>
            </a:r>
            <a:endParaRPr lang="vi-VN" sz="2800" dirty="0"/>
          </a:p>
          <a:p>
            <a:r>
              <a:rPr lang="vi-VN" sz="2800" dirty="0"/>
              <a:t>✔ </a:t>
            </a:r>
            <a:r>
              <a:rPr lang="vi-VN" sz="2800" b="1" dirty="0"/>
              <a:t>Nhân Hòa</a:t>
            </a:r>
            <a:r>
              <a:rPr lang="vi-VN" sz="2800" dirty="0"/>
              <a:t> – Giá ổn, hỗ trợ tốt, đăng ký dễ dàng.</a:t>
            </a:r>
            <a:br>
              <a:rPr lang="vi-VN" sz="2800" dirty="0"/>
            </a:br>
            <a:r>
              <a:rPr lang="en-VN" sz="2800" dirty="0"/>
              <a:t>🔗 </a:t>
            </a:r>
            <a:r>
              <a:rPr lang="vi-VN" sz="2800" dirty="0">
                <a:hlinkClick r:id="rId4"/>
              </a:rPr>
              <a:t>https://nhanhoa.com</a:t>
            </a:r>
            <a:endParaRPr lang="vi-VN" sz="2800" dirty="0"/>
          </a:p>
          <a:p>
            <a:r>
              <a:rPr lang="vi-VN" sz="2800" dirty="0"/>
              <a:t>✔ </a:t>
            </a:r>
            <a:r>
              <a:rPr lang="vi-VN" sz="2800" b="1" dirty="0"/>
              <a:t>Inet</a:t>
            </a:r>
            <a:r>
              <a:rPr lang="vi-VN" sz="2800" dirty="0"/>
              <a:t> – Giá cạnh tranh, hỗ trợ nhanh.</a:t>
            </a:r>
            <a:br>
              <a:rPr lang="vi-VN" sz="2800" dirty="0"/>
            </a:br>
            <a:r>
              <a:rPr lang="en-VN" sz="2800" dirty="0"/>
              <a:t>🔗 </a:t>
            </a:r>
            <a:r>
              <a:rPr lang="vi-VN" sz="2800" dirty="0">
                <a:hlinkClick r:id="rId5"/>
              </a:rPr>
              <a:t>https://inet.vn</a:t>
            </a:r>
            <a:endParaRPr lang="vi-VN" sz="2800" dirty="0"/>
          </a:p>
        </p:txBody>
      </p:sp>
    </p:spTree>
    <p:extLst>
      <p:ext uri="{BB962C8B-B14F-4D97-AF65-F5344CB8AC3E}">
        <p14:creationId xmlns:p14="http://schemas.microsoft.com/office/powerpoint/2010/main" val="25893843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4FAB2-128F-29EA-3823-5DAF10A22118}"/>
              </a:ext>
            </a:extLst>
          </p:cNvPr>
          <p:cNvSpPr txBox="1">
            <a:spLocks/>
          </p:cNvSpPr>
          <p:nvPr/>
        </p:nvSpPr>
        <p:spPr>
          <a:xfrm>
            <a:off x="2258027" y="2353902"/>
            <a:ext cx="7675946" cy="146755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dirty="0" err="1">
                <a:solidFill>
                  <a:schemeClr val="accent2"/>
                </a:solidFill>
                <a:latin typeface="ZEE Display Medium" pitchFamily="2" charset="77"/>
              </a:rPr>
              <a:t>Cám</a:t>
            </a:r>
            <a:r>
              <a:rPr lang="en-US" sz="8800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8800" dirty="0" err="1">
                <a:solidFill>
                  <a:schemeClr val="accent2"/>
                </a:solidFill>
                <a:latin typeface="ZEE Display Medium" pitchFamily="2" charset="77"/>
              </a:rPr>
              <a:t>ơn</a:t>
            </a:r>
            <a:r>
              <a:rPr lang="en-US" sz="8800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CA71FA-913D-1BE0-EE5B-4F91BBBA4893}"/>
              </a:ext>
            </a:extLst>
          </p:cNvPr>
          <p:cNvSpPr txBox="1">
            <a:spLocks/>
          </p:cNvSpPr>
          <p:nvPr/>
        </p:nvSpPr>
        <p:spPr>
          <a:xfrm>
            <a:off x="3493129" y="3623180"/>
            <a:ext cx="5205742" cy="56752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ZEE Display Medium" pitchFamily="2" charset="77"/>
              </a:rPr>
              <a:t>Sự</a:t>
            </a:r>
            <a:r>
              <a:rPr lang="en-US" sz="2400" dirty="0">
                <a:latin typeface="ZEE Display Medium" pitchFamily="2" charset="77"/>
              </a:rPr>
              <a:t> </a:t>
            </a:r>
            <a:r>
              <a:rPr lang="en-US" sz="2400" dirty="0" err="1">
                <a:latin typeface="ZEE Display Medium" pitchFamily="2" charset="77"/>
              </a:rPr>
              <a:t>chú</a:t>
            </a:r>
            <a:r>
              <a:rPr lang="en-US" sz="2400" dirty="0">
                <a:latin typeface="ZEE Display Medium" pitchFamily="2" charset="77"/>
              </a:rPr>
              <a:t> </a:t>
            </a:r>
            <a:r>
              <a:rPr lang="en-US" sz="2400" dirty="0" err="1">
                <a:latin typeface="ZEE Display Medium" pitchFamily="2" charset="77"/>
              </a:rPr>
              <a:t>ý</a:t>
            </a:r>
            <a:r>
              <a:rPr lang="en-US" sz="2400" dirty="0">
                <a:latin typeface="ZEE Display Medium" pitchFamily="2" charset="77"/>
              </a:rPr>
              <a:t> </a:t>
            </a:r>
            <a:r>
              <a:rPr lang="en-US" sz="2400" dirty="0" err="1">
                <a:latin typeface="ZEE Display Medium" pitchFamily="2" charset="77"/>
              </a:rPr>
              <a:t>lắng</a:t>
            </a:r>
            <a:r>
              <a:rPr lang="en-US" sz="2400" dirty="0">
                <a:latin typeface="ZEE Display Medium" pitchFamily="2" charset="77"/>
              </a:rPr>
              <a:t> </a:t>
            </a:r>
            <a:r>
              <a:rPr lang="en-US" sz="2400" dirty="0" err="1">
                <a:latin typeface="ZEE Display Medium" pitchFamily="2" charset="77"/>
              </a:rPr>
              <a:t>nghe</a:t>
            </a:r>
            <a:r>
              <a:rPr lang="en-US" sz="2400" dirty="0">
                <a:latin typeface="ZEE Display Medium" pitchFamily="2" charset="77"/>
              </a:rPr>
              <a:t> </a:t>
            </a:r>
            <a:r>
              <a:rPr lang="en-US" sz="2400" dirty="0" err="1">
                <a:latin typeface="ZEE Display Medium" pitchFamily="2" charset="77"/>
              </a:rPr>
              <a:t>của</a:t>
            </a:r>
            <a:r>
              <a:rPr lang="en-US" sz="2400" dirty="0">
                <a:latin typeface="ZEE Display Medium" pitchFamily="2" charset="77"/>
              </a:rPr>
              <a:t> </a:t>
            </a:r>
            <a:r>
              <a:rPr lang="en-US" sz="2400" dirty="0" err="1">
                <a:latin typeface="ZEE Display Medium" pitchFamily="2" charset="77"/>
              </a:rPr>
              <a:t>các</a:t>
            </a:r>
            <a:r>
              <a:rPr lang="en-US" sz="2400" dirty="0">
                <a:latin typeface="ZEE Display Medium" pitchFamily="2" charset="77"/>
              </a:rPr>
              <a:t> </a:t>
            </a:r>
            <a:r>
              <a:rPr lang="en-US" sz="2400" dirty="0" err="1">
                <a:latin typeface="ZEE Display Medium" pitchFamily="2" charset="77"/>
              </a:rPr>
              <a:t>bạn</a:t>
            </a:r>
            <a:r>
              <a:rPr lang="en-US" sz="2400" dirty="0">
                <a:latin typeface="ZEE Display Medium" pitchFamily="2" charset="77"/>
              </a:rPr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3675232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A5D16-C77B-2253-C1D1-13B59D69C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B48F4-55FE-6549-6DAA-5FA05E290095}"/>
              </a:ext>
            </a:extLst>
          </p:cNvPr>
          <p:cNvSpPr txBox="1">
            <a:spLocks/>
          </p:cNvSpPr>
          <p:nvPr/>
        </p:nvSpPr>
        <p:spPr>
          <a:xfrm>
            <a:off x="698033" y="385705"/>
            <a:ext cx="6600838" cy="93210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Vai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trò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của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kiểm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thử</a:t>
            </a:r>
            <a:endParaRPr lang="en-US" sz="5400" b="1" dirty="0">
              <a:solidFill>
                <a:schemeClr val="accent2"/>
              </a:solidFill>
              <a:latin typeface="ZEE Display Medium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9C6411-2AC7-D2A8-A8EF-50AAF219333B}"/>
              </a:ext>
            </a:extLst>
          </p:cNvPr>
          <p:cNvSpPr txBox="1"/>
          <p:nvPr/>
        </p:nvSpPr>
        <p:spPr>
          <a:xfrm>
            <a:off x="698033" y="1536174"/>
            <a:ext cx="409053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dirty="0">
                <a:solidFill>
                  <a:srgbClr val="FC4C08"/>
                </a:solidFill>
                <a:effectLst/>
                <a:latin typeface="Wingdings" pitchFamily="2" charset="2"/>
              </a:rPr>
              <a:t> </a:t>
            </a:r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Kiểm thử là rà soát tất cả</a:t>
            </a:r>
          </a:p>
          <a:p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các lỗi có thể xảy ra gây ảnh</a:t>
            </a:r>
          </a:p>
          <a:p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hưởng xấu đến người sử</a:t>
            </a:r>
          </a:p>
          <a:p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dụng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Wingdings" pitchFamily="2" charset="2"/>
              </a:rPr>
              <a:t> </a:t>
            </a:r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Một website trước và sau</a:t>
            </a:r>
          </a:p>
          <a:p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khi triển khai lên Internet</a:t>
            </a:r>
          </a:p>
          <a:p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cần phải được kiểm thử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Wingdings" pitchFamily="2" charset="2"/>
              </a:rPr>
              <a:t> </a:t>
            </a:r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Chất lượng sản phẩm phụ thuộc nhiều đến khâu kiểm</a:t>
            </a:r>
          </a:p>
          <a:p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thử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34635A-A504-6E67-05E4-20B8BD453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93" y="1150469"/>
            <a:ext cx="5483093" cy="532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552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FF9BF-A045-745E-31BC-1B5F01CBA691}"/>
              </a:ext>
            </a:extLst>
          </p:cNvPr>
          <p:cNvSpPr txBox="1">
            <a:spLocks/>
          </p:cNvSpPr>
          <p:nvPr/>
        </p:nvSpPr>
        <p:spPr>
          <a:xfrm>
            <a:off x="698033" y="385705"/>
            <a:ext cx="6600838" cy="93210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Hướng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dẫn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kiểm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thử</a:t>
            </a:r>
            <a:endParaRPr lang="en-US" sz="5400" b="1" dirty="0">
              <a:solidFill>
                <a:schemeClr val="accent2"/>
              </a:solidFill>
              <a:latin typeface="ZEE Display Medium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AF39BA-EBBE-0751-2685-519C9FF2CCCC}"/>
              </a:ext>
            </a:extLst>
          </p:cNvPr>
          <p:cNvSpPr txBox="1"/>
          <p:nvPr/>
        </p:nvSpPr>
        <p:spPr>
          <a:xfrm>
            <a:off x="698033" y="1663080"/>
            <a:ext cx="10844610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000" b="1" dirty="0">
                <a:solidFill>
                  <a:srgbClr val="084233"/>
                </a:solidFill>
                <a:effectLst/>
                <a:latin typeface="Helvetica" pitchFamily="2" charset="0"/>
              </a:rPr>
              <a:t>Nội dung</a:t>
            </a:r>
          </a:p>
          <a:p>
            <a:r>
              <a:rPr lang="vi-VN" sz="20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000" dirty="0">
                <a:solidFill>
                  <a:srgbClr val="000000"/>
                </a:solidFill>
                <a:effectLst/>
                <a:latin typeface="Helvetica" pitchFamily="2" charset="0"/>
              </a:rPr>
              <a:t>Sai nội dung hoặc nội dung không phù hợp làm ảnh hưởng đến doanh</a:t>
            </a:r>
          </a:p>
          <a:p>
            <a:r>
              <a:rPr lang="vi-VN" sz="2000" dirty="0">
                <a:solidFill>
                  <a:srgbClr val="000000"/>
                </a:solidFill>
                <a:effectLst/>
                <a:latin typeface="Helvetica" pitchFamily="2" charset="0"/>
              </a:rPr>
              <a:t>nghiệp. Vì vậy cần kiểm tra xem nội dung có phù hợp không, câu văn ổn chưa.</a:t>
            </a:r>
          </a:p>
          <a:p>
            <a:r>
              <a:rPr lang="vi-VN" sz="2000" b="1" dirty="0">
                <a:solidFill>
                  <a:srgbClr val="084233"/>
                </a:solidFill>
                <a:effectLst/>
                <a:latin typeface="Helvetica" pitchFamily="2" charset="0"/>
              </a:rPr>
              <a:t>Chính tả</a:t>
            </a:r>
          </a:p>
          <a:p>
            <a:r>
              <a:rPr lang="vi-VN" sz="20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000" dirty="0">
                <a:solidFill>
                  <a:srgbClr val="000000"/>
                </a:solidFill>
                <a:effectLst/>
                <a:latin typeface="Helvetica" pitchFamily="2" charset="0"/>
              </a:rPr>
              <a:t>Khách sử dụng sẽ chê cười khi đọc website sai nhiều lỗi chính tả. Vì vậy cần</a:t>
            </a:r>
          </a:p>
          <a:p>
            <a:r>
              <a:rPr lang="vi-VN" sz="2000" dirty="0">
                <a:solidFill>
                  <a:srgbClr val="000000"/>
                </a:solidFill>
                <a:effectLst/>
                <a:latin typeface="Helvetica" pitchFamily="2" charset="0"/>
              </a:rPr>
              <a:t>phải rà soát thật kỹ lỗi chính tả các bài viết trên website</a:t>
            </a:r>
          </a:p>
          <a:p>
            <a:r>
              <a:rPr lang="vi-VN" sz="2000" b="1" dirty="0">
                <a:solidFill>
                  <a:srgbClr val="084233"/>
                </a:solidFill>
                <a:effectLst/>
                <a:latin typeface="Helvetica" pitchFamily="2" charset="0"/>
              </a:rPr>
              <a:t>Hình thức và màu sắc</a:t>
            </a:r>
          </a:p>
          <a:p>
            <a:r>
              <a:rPr lang="vi-VN" sz="20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000" dirty="0">
                <a:solidFill>
                  <a:srgbClr val="000000"/>
                </a:solidFill>
                <a:effectLst/>
                <a:latin typeface="Helvetica" pitchFamily="2" charset="0"/>
              </a:rPr>
              <a:t>Cách bài trí các thành phần có đúng yêu cầu của khách hàng hay không, các</a:t>
            </a:r>
          </a:p>
          <a:p>
            <a:r>
              <a:rPr lang="vi-VN" sz="2000" dirty="0">
                <a:solidFill>
                  <a:srgbClr val="000000"/>
                </a:solidFill>
                <a:effectLst/>
                <a:latin typeface="Helvetica" pitchFamily="2" charset="0"/>
              </a:rPr>
              <a:t>màu có chõi nhau hay không.</a:t>
            </a:r>
          </a:p>
          <a:p>
            <a:r>
              <a:rPr lang="vi-VN" sz="2000" b="1" dirty="0">
                <a:solidFill>
                  <a:srgbClr val="084233"/>
                </a:solidFill>
                <a:effectLst/>
                <a:latin typeface="Helvetica" pitchFamily="2" charset="0"/>
              </a:rPr>
              <a:t>Trình duyệt</a:t>
            </a:r>
          </a:p>
          <a:p>
            <a:r>
              <a:rPr lang="vi-VN" sz="20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000" dirty="0">
                <a:solidFill>
                  <a:srgbClr val="000000"/>
                </a:solidFill>
                <a:effectLst/>
                <a:latin typeface="Helvetica" pitchFamily="2" charset="0"/>
              </a:rPr>
              <a:t>Có rất nhiều trình duyệt khác nhau được người dùng sử dụng. Website cần</a:t>
            </a:r>
          </a:p>
          <a:p>
            <a:r>
              <a:rPr lang="vi-VN" sz="2000" dirty="0">
                <a:solidFill>
                  <a:srgbClr val="000000"/>
                </a:solidFill>
                <a:effectLst/>
                <a:latin typeface="Helvetica" pitchFamily="2" charset="0"/>
              </a:rPr>
              <a:t>đáp ứng được càng nhiều trình duyệt càng tốt. Vì vậy cần chạy website với</a:t>
            </a:r>
          </a:p>
          <a:p>
            <a:r>
              <a:rPr lang="vi-VN" sz="2000" dirty="0">
                <a:solidFill>
                  <a:srgbClr val="000000"/>
                </a:solidFill>
                <a:effectLst/>
                <a:latin typeface="Helvetica" pitchFamily="2" charset="0"/>
              </a:rPr>
              <a:t>nhiều trình duyệt khác nhau xem có gì khác biệt hay không?</a:t>
            </a:r>
          </a:p>
        </p:txBody>
      </p:sp>
    </p:spTree>
    <p:extLst>
      <p:ext uri="{BB962C8B-B14F-4D97-AF65-F5344CB8AC3E}">
        <p14:creationId xmlns:p14="http://schemas.microsoft.com/office/powerpoint/2010/main" val="1297076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1722E-31D2-24C4-7ECB-DD0AEF49CCA1}"/>
              </a:ext>
            </a:extLst>
          </p:cNvPr>
          <p:cNvSpPr txBox="1">
            <a:spLocks/>
          </p:cNvSpPr>
          <p:nvPr/>
        </p:nvSpPr>
        <p:spPr>
          <a:xfrm>
            <a:off x="698033" y="385705"/>
            <a:ext cx="6600838" cy="93210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Chuẩn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bị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website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0A9CB7-3CEA-BE59-ED39-9289C107D26E}"/>
              </a:ext>
            </a:extLst>
          </p:cNvPr>
          <p:cNvSpPr txBox="1"/>
          <p:nvPr/>
        </p:nvSpPr>
        <p:spPr>
          <a:xfrm>
            <a:off x="3639687" y="1893394"/>
            <a:ext cx="809110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3600" dirty="0">
                <a:solidFill>
                  <a:srgbClr val="FC4C08"/>
                </a:solidFill>
                <a:effectLst/>
                <a:latin typeface="Wingdings" pitchFamily="2" charset="2"/>
              </a:rPr>
              <a:t> </a:t>
            </a:r>
            <a:r>
              <a:rPr lang="vi-VN" sz="3600" dirty="0">
                <a:solidFill>
                  <a:srgbClr val="084233"/>
                </a:solidFill>
                <a:effectLst/>
                <a:latin typeface="Helvetica" pitchFamily="2" charset="0"/>
              </a:rPr>
              <a:t>Website phải có trang index.html. Đây là trang mặc định được chạy đầu tiên của website</a:t>
            </a:r>
            <a:r>
              <a:rPr lang="vi-VN" sz="3600" dirty="0">
                <a:solidFill>
                  <a:srgbClr val="084233"/>
                </a:solidFill>
                <a:latin typeface="Helvetica" pitchFamily="2" charset="0"/>
              </a:rPr>
              <a:t>.</a:t>
            </a:r>
            <a:endParaRPr lang="vi-VN" sz="3600" dirty="0">
              <a:solidFill>
                <a:srgbClr val="084233"/>
              </a:solidFill>
              <a:effectLst/>
              <a:latin typeface="Helvetica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099655-BD01-51D8-8BF0-C897F0540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033" y="1317814"/>
            <a:ext cx="2243821" cy="515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844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2B149-7C75-CE50-1A57-FD97D845A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7C680-D9C0-A326-7AEE-05EF53515E3C}"/>
              </a:ext>
            </a:extLst>
          </p:cNvPr>
          <p:cNvSpPr txBox="1">
            <a:spLocks/>
          </p:cNvSpPr>
          <p:nvPr/>
        </p:nvSpPr>
        <p:spPr>
          <a:xfrm>
            <a:off x="1709257" y="2749771"/>
            <a:ext cx="8773486" cy="1012611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3800" b="1" dirty="0">
                <a:solidFill>
                  <a:schemeClr val="accent2"/>
                </a:solidFill>
                <a:latin typeface="ZEE Display Medium" pitchFamily="2" charset="77"/>
              </a:rPr>
              <a:t>Public </a:t>
            </a:r>
            <a:r>
              <a:rPr lang="en-US" sz="13800" b="1" dirty="0" err="1">
                <a:solidFill>
                  <a:schemeClr val="accent2"/>
                </a:solidFill>
                <a:latin typeface="ZEE Display Medium" pitchFamily="2" charset="77"/>
              </a:rPr>
              <a:t>trang</a:t>
            </a:r>
            <a:r>
              <a:rPr lang="en-US" sz="13800" b="1" dirty="0">
                <a:solidFill>
                  <a:schemeClr val="accent2"/>
                </a:solidFill>
                <a:latin typeface="ZEE Display Medium" pitchFamily="2" charset="77"/>
              </a:rPr>
              <a:t> web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A75AFFD8-5293-18A0-8596-849DE6FD6CBA}"/>
              </a:ext>
            </a:extLst>
          </p:cNvPr>
          <p:cNvSpPr txBox="1">
            <a:spLocks/>
          </p:cNvSpPr>
          <p:nvPr/>
        </p:nvSpPr>
        <p:spPr>
          <a:xfrm>
            <a:off x="1446850" y="3604104"/>
            <a:ext cx="9298299" cy="61652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>
                <a:latin typeface="ZEE Display Medium" pitchFamily="2" charset="77"/>
              </a:rPr>
              <a:t>Làm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sao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để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mọi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người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tiếp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cận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được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trang</a:t>
            </a:r>
            <a:r>
              <a:rPr lang="en-US" dirty="0">
                <a:latin typeface="ZEE Display Medium" pitchFamily="2" charset="77"/>
              </a:rPr>
              <a:t> web </a:t>
            </a:r>
            <a:r>
              <a:rPr lang="en-US" dirty="0" err="1">
                <a:latin typeface="ZEE Display Medium" pitchFamily="2" charset="77"/>
              </a:rPr>
              <a:t>của</a:t>
            </a:r>
            <a:r>
              <a:rPr lang="en-US" dirty="0">
                <a:latin typeface="ZEE Display Medium" pitchFamily="2" charset="77"/>
              </a:rPr>
              <a:t> </a:t>
            </a:r>
            <a:r>
              <a:rPr lang="en-US" dirty="0" err="1">
                <a:latin typeface="ZEE Display Medium" pitchFamily="2" charset="77"/>
              </a:rPr>
              <a:t>bạn</a:t>
            </a:r>
            <a:endParaRPr lang="en-US" dirty="0">
              <a:latin typeface="ZEE Display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3865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eb Hosting là gì ? | Ayden Company">
            <a:extLst>
              <a:ext uri="{FF2B5EF4-FFF2-40B4-BE49-F238E27FC236}">
                <a16:creationId xmlns:a16="http://schemas.microsoft.com/office/drawing/2014/main" id="{6B762D3E-1EBF-C287-19E6-BF0B25C26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6235" y="3149973"/>
            <a:ext cx="6323527" cy="3322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CD09A7-E554-DEF0-5A16-7DB482239C64}"/>
              </a:ext>
            </a:extLst>
          </p:cNvPr>
          <p:cNvSpPr txBox="1">
            <a:spLocks/>
          </p:cNvSpPr>
          <p:nvPr/>
        </p:nvSpPr>
        <p:spPr>
          <a:xfrm>
            <a:off x="698033" y="385705"/>
            <a:ext cx="6600838" cy="93210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Hosting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là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gì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3DC4FB-D39D-5089-BFB0-F23A74F58FE8}"/>
              </a:ext>
            </a:extLst>
          </p:cNvPr>
          <p:cNvSpPr txBox="1"/>
          <p:nvPr/>
        </p:nvSpPr>
        <p:spPr>
          <a:xfrm>
            <a:off x="698033" y="1317813"/>
            <a:ext cx="1013309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dirty="0">
                <a:solidFill>
                  <a:srgbClr val="FC4C08"/>
                </a:solidFill>
                <a:effectLst/>
                <a:latin typeface="Wingdings" pitchFamily="2" charset="2"/>
              </a:rPr>
              <a:t> </a:t>
            </a:r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Hosting là không gian trên máy chủ có cài dịch vụ Internet như ftp,</a:t>
            </a:r>
          </a:p>
          <a:p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www, nơi đó bạn có thể chứa nội dung trang web hay dữ liệu để</a:t>
            </a:r>
          </a:p>
          <a:p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người dùng có thể truy cập.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Wingdings" pitchFamily="2" charset="2"/>
              </a:rPr>
              <a:t> </a:t>
            </a:r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Dịch vụ Hosting là dịch vụ cho thuê không gian lưu trữ website trên</a:t>
            </a:r>
          </a:p>
          <a:p>
            <a:r>
              <a:rPr lang="vi-VN" sz="2400" dirty="0">
                <a:solidFill>
                  <a:srgbClr val="084233"/>
                </a:solidFill>
                <a:effectLst/>
                <a:latin typeface="Helvetica" pitchFamily="2" charset="0"/>
              </a:rPr>
              <a:t>máy chủ trên internet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solidFill>
                  <a:srgbClr val="000000"/>
                </a:solidFill>
                <a:effectLst/>
                <a:latin typeface="Helvetica" pitchFamily="2" charset="0"/>
              </a:rPr>
              <a:t>Hostinger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solidFill>
                  <a:srgbClr val="000000"/>
                </a:solidFill>
                <a:effectLst/>
                <a:latin typeface="Helvetica" pitchFamily="2" charset="0"/>
              </a:rPr>
              <a:t>Vietnix</a:t>
            </a:r>
          </a:p>
          <a:p>
            <a:r>
              <a:rPr lang="vi-VN" sz="2400" dirty="0">
                <a:solidFill>
                  <a:srgbClr val="FC4C08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vi-VN" sz="2400" dirty="0">
                <a:solidFill>
                  <a:srgbClr val="000000"/>
                </a:solidFill>
                <a:effectLst/>
                <a:latin typeface="Helvetica" pitchFamily="2" charset="0"/>
              </a:rPr>
              <a:t>Matbao</a:t>
            </a:r>
          </a:p>
        </p:txBody>
      </p:sp>
    </p:spTree>
    <p:extLst>
      <p:ext uri="{BB962C8B-B14F-4D97-AF65-F5344CB8AC3E}">
        <p14:creationId xmlns:p14="http://schemas.microsoft.com/office/powerpoint/2010/main" val="2954914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C1545-847E-CAD0-341C-86A21C046B49}"/>
              </a:ext>
            </a:extLst>
          </p:cNvPr>
          <p:cNvSpPr txBox="1">
            <a:spLocks/>
          </p:cNvSpPr>
          <p:nvPr/>
        </p:nvSpPr>
        <p:spPr>
          <a:xfrm>
            <a:off x="710911" y="679302"/>
            <a:ext cx="10300525" cy="932108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Các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giải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pháp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public web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tĩnh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miễn</a:t>
            </a:r>
            <a:r>
              <a:rPr lang="en-US" sz="5400" b="1" dirty="0">
                <a:solidFill>
                  <a:schemeClr val="accent2"/>
                </a:solidFill>
                <a:latin typeface="ZEE Display Medium" pitchFamily="2" charset="77"/>
              </a:rPr>
              <a:t> </a:t>
            </a:r>
            <a:r>
              <a:rPr lang="en-US" sz="5400" b="1" dirty="0" err="1">
                <a:solidFill>
                  <a:schemeClr val="accent2"/>
                </a:solidFill>
                <a:latin typeface="ZEE Display Medium" pitchFamily="2" charset="77"/>
              </a:rPr>
              <a:t>phí</a:t>
            </a:r>
            <a:endParaRPr lang="en-US" sz="5400" b="1" dirty="0">
              <a:solidFill>
                <a:schemeClr val="accent2"/>
              </a:solidFill>
              <a:latin typeface="ZEE Display Medium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59C9BB-91D1-7BBF-A80C-9F6D243B56EA}"/>
              </a:ext>
            </a:extLst>
          </p:cNvPr>
          <p:cNvSpPr txBox="1"/>
          <p:nvPr/>
        </p:nvSpPr>
        <p:spPr>
          <a:xfrm>
            <a:off x="710910" y="1572773"/>
            <a:ext cx="70679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b="1" dirty="0"/>
              <a:t>1. GitHub Pages (khuyến nghị)</a:t>
            </a:r>
          </a:p>
          <a:p>
            <a:r>
              <a:rPr lang="vi-VN" sz="2400" b="1" dirty="0"/>
              <a:t>Ưu điểm:</a:t>
            </a:r>
            <a:endParaRPr lang="vi-V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Miễn phí, hỗ trợ subdomain yourname.github.io.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Tích hợp tốt với GitHub để quản lý phiên bản.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Hoạt động ổn định, không giới hạn băng thông.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400" dirty="0"/>
              <a:t>Hỗ trợ custom domain.</a:t>
            </a:r>
          </a:p>
        </p:txBody>
      </p:sp>
      <p:pic>
        <p:nvPicPr>
          <p:cNvPr id="2050" name="Picture 2" descr="GitHub Logo, symbol, meaning, history, PNG, brand">
            <a:extLst>
              <a:ext uri="{FF2B5EF4-FFF2-40B4-BE49-F238E27FC236}">
                <a16:creationId xmlns:a16="http://schemas.microsoft.com/office/drawing/2014/main" id="{290253AA-2E14-78BA-B336-7277A9801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3385" y="1611410"/>
            <a:ext cx="3231271" cy="1817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41C8F6-D555-3063-5D70-8340B07F2C93}"/>
              </a:ext>
            </a:extLst>
          </p:cNvPr>
          <p:cNvSpPr txBox="1"/>
          <p:nvPr/>
        </p:nvSpPr>
        <p:spPr>
          <a:xfrm>
            <a:off x="801062" y="4123205"/>
            <a:ext cx="984976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schemeClr val="accent2"/>
                </a:solidFill>
              </a:rPr>
              <a:t>Cách</a:t>
            </a:r>
            <a:r>
              <a:rPr lang="en-US" sz="2800" b="1" dirty="0">
                <a:solidFill>
                  <a:schemeClr val="accent2"/>
                </a:solidFill>
              </a:rPr>
              <a:t> </a:t>
            </a:r>
            <a:r>
              <a:rPr lang="en-US" sz="2800" b="1" dirty="0" err="1">
                <a:solidFill>
                  <a:schemeClr val="accent2"/>
                </a:solidFill>
              </a:rPr>
              <a:t>làm</a:t>
            </a:r>
            <a:r>
              <a:rPr lang="en-US" sz="2800" b="1" dirty="0">
                <a:solidFill>
                  <a:schemeClr val="accent2"/>
                </a:solidFill>
              </a:rPr>
              <a:t>:</a:t>
            </a:r>
            <a:endParaRPr lang="en-US" sz="2800" dirty="0">
              <a:solidFill>
                <a:schemeClr val="accent2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sz="2800" dirty="0" err="1"/>
              <a:t>Tạo</a:t>
            </a:r>
            <a:r>
              <a:rPr lang="en-US" sz="2800" dirty="0"/>
              <a:t> repo </a:t>
            </a:r>
            <a:r>
              <a:rPr lang="en-US" sz="2800" dirty="0" err="1"/>
              <a:t>trên</a:t>
            </a:r>
            <a:r>
              <a:rPr lang="en-US" sz="2800" dirty="0"/>
              <a:t> GitHub.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Upload file HTML, CSS, JS </a:t>
            </a:r>
            <a:r>
              <a:rPr lang="en-US" sz="2800" dirty="0" err="1"/>
              <a:t>vào</a:t>
            </a:r>
            <a:r>
              <a:rPr lang="en-US" sz="2800" dirty="0"/>
              <a:t> repo.</a:t>
            </a:r>
          </a:p>
          <a:p>
            <a:pPr>
              <a:buFont typeface="+mj-lt"/>
              <a:buAutoNum type="arabicPeriod"/>
            </a:pPr>
            <a:r>
              <a:rPr lang="en-US" sz="2800" dirty="0" err="1"/>
              <a:t>Vào</a:t>
            </a:r>
            <a:r>
              <a:rPr lang="en-US" sz="2800" dirty="0"/>
              <a:t> </a:t>
            </a:r>
            <a:r>
              <a:rPr lang="en-US" sz="2800" b="1" dirty="0"/>
              <a:t>Settings</a:t>
            </a:r>
            <a:r>
              <a:rPr lang="en-US" sz="2800" dirty="0"/>
              <a:t> → </a:t>
            </a:r>
            <a:r>
              <a:rPr lang="en-US" sz="2800" b="1" dirty="0"/>
              <a:t>Pages</a:t>
            </a:r>
            <a:r>
              <a:rPr lang="en-US" sz="2800" dirty="0"/>
              <a:t> → </a:t>
            </a:r>
            <a:r>
              <a:rPr lang="en-US" sz="2800" dirty="0" err="1"/>
              <a:t>chọn</a:t>
            </a:r>
            <a:r>
              <a:rPr lang="en-US" sz="2800" dirty="0"/>
              <a:t> branch main .</a:t>
            </a:r>
          </a:p>
          <a:p>
            <a:pPr>
              <a:buFont typeface="+mj-lt"/>
              <a:buAutoNum type="arabicPeriod"/>
            </a:pPr>
            <a:r>
              <a:rPr lang="en-US" sz="2800" dirty="0" err="1"/>
              <a:t>Nhận</a:t>
            </a:r>
            <a:r>
              <a:rPr lang="en-US" sz="2800" dirty="0"/>
              <a:t> link https://</a:t>
            </a:r>
            <a:r>
              <a:rPr lang="en-US" sz="2800" dirty="0" err="1"/>
              <a:t>yourusername.github.io</a:t>
            </a:r>
            <a:r>
              <a:rPr lang="en-US" sz="2800" dirty="0"/>
              <a:t>/</a:t>
            </a:r>
            <a:r>
              <a:rPr lang="en-US" sz="2800" dirty="0" err="1"/>
              <a:t>yourrepo</a:t>
            </a:r>
            <a:r>
              <a:rPr lang="en-US" sz="2800" dirty="0"/>
              <a:t>/.</a:t>
            </a:r>
          </a:p>
        </p:txBody>
      </p:sp>
    </p:spTree>
    <p:extLst>
      <p:ext uri="{BB962C8B-B14F-4D97-AF65-F5344CB8AC3E}">
        <p14:creationId xmlns:p14="http://schemas.microsoft.com/office/powerpoint/2010/main" val="1940616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14526</TotalTime>
  <Words>1430</Words>
  <Application>Microsoft Macintosh PowerPoint</Application>
  <PresentationFormat>Widescreen</PresentationFormat>
  <Paragraphs>164</Paragraphs>
  <Slides>38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Calibri</vt:lpstr>
      <vt:lpstr>Calibri Light</vt:lpstr>
      <vt:lpstr>Helvetica</vt:lpstr>
      <vt:lpstr>Montserrat Medium</vt:lpstr>
      <vt:lpstr>Wingdings</vt:lpstr>
      <vt:lpstr>ZEE Display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Huy Hoàng</dc:creator>
  <cp:lastModifiedBy>Huy Hoàng</cp:lastModifiedBy>
  <cp:revision>45</cp:revision>
  <dcterms:created xsi:type="dcterms:W3CDTF">2024-11-28T13:58:31Z</dcterms:created>
  <dcterms:modified xsi:type="dcterms:W3CDTF">2025-02-21T15:28:29Z</dcterms:modified>
</cp:coreProperties>
</file>

<file path=docProps/thumbnail.jpeg>
</file>